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6"/>
  </p:notesMasterIdLst>
  <p:handoutMasterIdLst>
    <p:handoutMasterId r:id="rId27"/>
  </p:handoutMasterIdLst>
  <p:sldIdLst>
    <p:sldId id="25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85" r:id="rId13"/>
    <p:sldId id="288" r:id="rId14"/>
    <p:sldId id="287" r:id="rId15"/>
    <p:sldId id="275" r:id="rId16"/>
    <p:sldId id="289" r:id="rId17"/>
    <p:sldId id="296" r:id="rId18"/>
    <p:sldId id="291" r:id="rId19"/>
    <p:sldId id="294" r:id="rId20"/>
    <p:sldId id="295" r:id="rId21"/>
    <p:sldId id="297" r:id="rId22"/>
    <p:sldId id="292" r:id="rId23"/>
    <p:sldId id="293" r:id="rId24"/>
    <p:sldId id="298" r:id="rId25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>
      <p:cViewPr varScale="1">
        <p:scale>
          <a:sx n="74" d="100"/>
          <a:sy n="74" d="100"/>
        </p:scale>
        <p:origin x="582" y="9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4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BDACDC-6E63-4272-B3AC-CCF5CA6029F9}" type="datetime1">
              <a:rPr lang="ru-RU" smtClean="0"/>
              <a:t>27.04.2020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379994-B797-4915-BB7A-12D6CEBDCA03}" type="datetime1">
              <a:rPr lang="ru-RU" smtClean="0"/>
              <a:t>27.04.2020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Нестос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одна из пяти самых крупных рек Греции. Ее протяженность составляет приблизительно 244 км. А около 140 км из них – на территории самой страны. Исток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Нестос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берет в горах Родопы. Их часть, как известно, находится на территории южной Болгарии. А по главному руслу реки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Нестос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сегодня проходит административная граница между Фракией и Македонией.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97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Очень мало в Греции земли. Поэтому образ. колонии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412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75421-0CD6-411C-94CE-1083517D662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8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8882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1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C10C6A-66F6-4656-BD5A-C787A1F83051}" type="datetime1">
              <a:rPr lang="ru-RU" smtClean="0"/>
              <a:t>27.04.2020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8CAEA8-596E-4ADA-B5C6-8A4218D28579}" type="datetime1">
              <a:rPr lang="ru-RU" smtClean="0"/>
              <a:t>27.04.2020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4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2302"/>
            <a:ext cx="262821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2302"/>
            <a:ext cx="7732286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9CDD9C-ADF0-4A8E-89D7-BECA34527CD0}" type="datetime1">
              <a:rPr lang="ru-RU" smtClean="0"/>
              <a:t>27.04.2020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16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38E33-CD8D-468C-AC4D-8EE3547B20B6}" type="datetime1">
              <a:rPr lang="ru-RU" smtClean="0"/>
              <a:t>27.04.2020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10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C9BE440-AB8F-40F9-B469-1A59D2545CD3}" type="datetime1">
              <a:rPr lang="ru-RU" smtClean="0"/>
              <a:t>27.04.2020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2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4" y="1845735"/>
            <a:ext cx="4936474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E7F42-9E58-4B67-8DDA-E2C75A491C90}" type="datetime1">
              <a:rPr lang="ru-RU" smtClean="0"/>
              <a:t>27.04.2020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6344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5"/>
            <a:ext cx="4936474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18821A-9448-46F0-B6E1-E60F48BE7F0B}" type="datetime1">
              <a:rPr lang="ru-RU" smtClean="0"/>
              <a:t>27.04.2020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8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544A87-C71B-4A39-B170-2D8A98D13A99}" type="datetime1">
              <a:rPr lang="ru-RU" smtClean="0"/>
              <a:t>27.04.2020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2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47BFD6-90C6-43D7-BD59-197B56E94537}" type="datetime1">
              <a:rPr lang="ru-RU" smtClean="0"/>
              <a:t>27.04.2020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8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88861E71-FD8E-41DA-B28B-6587873E4DD2}" type="datetime1">
              <a:rPr lang="ru-RU" smtClean="0"/>
              <a:t>27.04.2020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58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5" y="5074920"/>
            <a:ext cx="10111011" cy="822960"/>
          </a:xfrm>
        </p:spPr>
        <p:txBody>
          <a:bodyPr tIns="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4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2EFE7F42-9E58-4B67-8DDA-E2C75A491C90}" type="datetime1">
              <a:rPr lang="ru-RU" smtClean="0"/>
              <a:t>27.04.2020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48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9763" y="1124744"/>
            <a:ext cx="10055781" cy="2480288"/>
          </a:xfrm>
          <a:effectLst>
            <a:outerShdw blurRad="38100" dist="25400" dir="2700000" algn="br" rotWithShape="0">
              <a:srgbClr val="000000">
                <a:alpha val="60000"/>
              </a:srgbClr>
            </a:outerShdw>
            <a:softEdge rad="127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/>
          <a:lstStyle/>
          <a:p>
            <a:pPr algn="ctr" rtl="0"/>
            <a:r>
              <a:rPr lang="ru-RU" b="1" dirty="0" smtClean="0">
                <a:solidFill>
                  <a:schemeClr val="bg1"/>
                </a:solidFill>
              </a:rPr>
              <a:t>Искусство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Древней Греции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Введение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981" y="332656"/>
            <a:ext cx="7756263" cy="1054250"/>
          </a:xfrm>
        </p:spPr>
        <p:txBody>
          <a:bodyPr/>
          <a:lstStyle/>
          <a:p>
            <a:r>
              <a:rPr lang="ru-RU" b="1" dirty="0" smtClean="0"/>
              <a:t>Олива</a:t>
            </a:r>
            <a:r>
              <a:rPr lang="ru-RU" sz="4800" b="1" dirty="0"/>
              <a:t> – ценнейшая культура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3" y="1916832"/>
            <a:ext cx="5376599" cy="403244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r="6961" b="6389"/>
          <a:stretch/>
        </p:blipFill>
        <p:spPr>
          <a:xfrm>
            <a:off x="6382444" y="1899065"/>
            <a:ext cx="5270854" cy="400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14092" y="-243408"/>
            <a:ext cx="6221554" cy="145075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Оливковые рощи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462564" y="1845734"/>
            <a:ext cx="4608512" cy="4463586"/>
          </a:xfrm>
        </p:spPr>
        <p:txBody>
          <a:bodyPr/>
          <a:lstStyle/>
          <a:p>
            <a:r>
              <a:rPr lang="ru-RU" dirty="0" smtClean="0"/>
              <a:t>Есть тут дерево несравненное…</a:t>
            </a:r>
          </a:p>
          <a:p>
            <a:r>
              <a:rPr lang="ru-RU" dirty="0" smtClean="0"/>
              <a:t>Само сеялось, само выросло, </a:t>
            </a:r>
          </a:p>
          <a:p>
            <a:r>
              <a:rPr lang="ru-RU" dirty="0" smtClean="0"/>
              <a:t>Устрашение копий вражеских;</a:t>
            </a:r>
          </a:p>
          <a:p>
            <a:r>
              <a:rPr lang="ru-RU" dirty="0" smtClean="0"/>
              <a:t>И цветет у нас в изобилии:</a:t>
            </a:r>
          </a:p>
          <a:p>
            <a:r>
              <a:rPr lang="ru-RU" dirty="0" smtClean="0"/>
              <a:t>Серебристая маслина – </a:t>
            </a:r>
          </a:p>
          <a:p>
            <a:r>
              <a:rPr lang="ru-RU" dirty="0" smtClean="0"/>
              <a:t>Сень над детской колыбелью,</a:t>
            </a:r>
          </a:p>
          <a:p>
            <a:r>
              <a:rPr lang="ru-RU" dirty="0" smtClean="0"/>
              <a:t> И никто – ни юный возрастом, </a:t>
            </a:r>
          </a:p>
          <a:p>
            <a:r>
              <a:rPr lang="ru-RU" dirty="0" smtClean="0"/>
              <a:t>Ни обремененный годами – </a:t>
            </a:r>
          </a:p>
          <a:p>
            <a:r>
              <a:rPr lang="ru-RU" dirty="0" smtClean="0"/>
              <a:t>Ствол ее рукой хозяйской</a:t>
            </a:r>
          </a:p>
          <a:p>
            <a:r>
              <a:rPr lang="ru-RU" dirty="0" smtClean="0"/>
              <a:t>Не осмелится срубить.           СОФОКЛ</a:t>
            </a:r>
          </a:p>
          <a:p>
            <a:endParaRPr lang="ru-RU" dirty="0"/>
          </a:p>
        </p:txBody>
      </p:sp>
      <p:pic>
        <p:nvPicPr>
          <p:cNvPr id="4100" name="Picture 4" descr="https://im0-tub-ru.yandex.net/i?id=bbf5bb867bf3b8dd7c45cb5e75d4c4d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1986129"/>
            <a:ext cx="6278116" cy="418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l7.picdn.net/shutterstock/videos/312190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73" y="1556792"/>
            <a:ext cx="7593353" cy="48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188640"/>
            <a:ext cx="10055781" cy="8026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Оливковое масло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5190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10-03-03/14 An athlete cleans h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52" y="1196752"/>
            <a:ext cx="63007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7" y="-254005"/>
            <a:ext cx="11665296" cy="1090717"/>
          </a:xfrm>
        </p:spPr>
        <p:txBody>
          <a:bodyPr/>
          <a:lstStyle/>
          <a:p>
            <a:pPr algn="ctr"/>
            <a:r>
              <a:rPr lang="ru-RU" b="1" dirty="0" smtClean="0"/>
              <a:t>И здесь атлет использует оливковое масло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0310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-387424"/>
            <a:ext cx="10055781" cy="1450757"/>
          </a:xfrm>
        </p:spPr>
        <p:txBody>
          <a:bodyPr/>
          <a:lstStyle/>
          <a:p>
            <a:r>
              <a:rPr lang="ru-RU" b="1" dirty="0" smtClean="0"/>
              <a:t>«Вино </a:t>
            </a:r>
            <a:r>
              <a:rPr lang="ru-RU" b="1" dirty="0"/>
              <a:t>— души людской </a:t>
            </a:r>
            <a:r>
              <a:rPr lang="ru-RU" b="1" dirty="0" smtClean="0"/>
              <a:t>зерцало»</a:t>
            </a:r>
            <a:endParaRPr lang="ru-RU" b="1" dirty="0"/>
          </a:p>
        </p:txBody>
      </p:sp>
      <p:pic>
        <p:nvPicPr>
          <p:cNvPr id="5124" name="Picture 4" descr="Винная Греция. День третий. Обед на виноградниках Mega Spi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897943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0-tub-ru.yandex.net/i?id=cbddad85268bdf28fe5b74800cd04332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7476"/>
          <a:stretch/>
        </p:blipFill>
        <p:spPr bwMode="auto">
          <a:xfrm>
            <a:off x="6166420" y="2136068"/>
            <a:ext cx="5256584" cy="35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ru.yandex.net/i?id=13d46ac72074a7b4236a98dcef09b05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88" y="548680"/>
            <a:ext cx="5387752" cy="521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ajlas.ru/wp-content/uploads/2014/12/images_2014_1208_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297505"/>
            <a:ext cx="4095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1052736"/>
            <a:ext cx="8773899" cy="5184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879" y="-171400"/>
            <a:ext cx="11999067" cy="1054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/>
              <a:t>Мореплавание и торговля – важнейшие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388920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 территории нашей страны тоже есть  древнегреческие города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90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0-tub-ru.yandex.net/i?id=c50f057bc54772544b6eb214ef8c1bee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476672"/>
            <a:ext cx="7859948" cy="544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2644" y="1845734"/>
            <a:ext cx="3816424" cy="4023360"/>
          </a:xfrm>
        </p:spPr>
        <p:txBody>
          <a:bodyPr/>
          <a:lstStyle/>
          <a:p>
            <a:r>
              <a:rPr lang="ru-RU" dirty="0" smtClean="0"/>
              <a:t>Это карта Севастополя. </a:t>
            </a:r>
          </a:p>
          <a:p>
            <a:r>
              <a:rPr lang="ru-RU" b="1" u="sng" dirty="0" smtClean="0"/>
              <a:t>Херсонес Таврический</a:t>
            </a:r>
            <a:r>
              <a:rPr lang="ru-RU" dirty="0" smtClean="0"/>
              <a:t>  - город, основанный древними греками в 5 в. до н. э. </a:t>
            </a:r>
          </a:p>
          <a:p>
            <a:r>
              <a:rPr lang="ru-RU" dirty="0" smtClean="0"/>
              <a:t>Сейчас здесь </a:t>
            </a:r>
            <a:r>
              <a:rPr lang="ru-RU" dirty="0" err="1" smtClean="0"/>
              <a:t>Херсонесский</a:t>
            </a:r>
            <a:r>
              <a:rPr lang="ru-RU" dirty="0" smtClean="0"/>
              <a:t> историко-археологический заповедник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070076" y="1700808"/>
            <a:ext cx="5112568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0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0"/>
            <a:ext cx="10618811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9" y="2348880"/>
            <a:ext cx="8712968" cy="1846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600" b="1" dirty="0"/>
              <a:t>Античность</a:t>
            </a:r>
            <a:r>
              <a:rPr lang="ru-RU" dirty="0" smtClean="0"/>
              <a:t> – культурное наследие Древней Греции и Древнего Рима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14304" y="5085184"/>
            <a:ext cx="5572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лат. </a:t>
            </a:r>
            <a:r>
              <a:rPr lang="en-US" sz="32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antiquus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 —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древность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0"/>
            <a:ext cx="10689906" cy="632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93" y="-315416"/>
            <a:ext cx="10055781" cy="1450757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Важно!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Греческому искусству предшествует тема «Искусство Эгейского мира» (или «Крито-микенское искусство»).</a:t>
            </a:r>
          </a:p>
          <a:p>
            <a:r>
              <a:rPr lang="ru-RU" sz="2800" dirty="0" smtClean="0"/>
              <a:t>Эгейский мир и Греческий мир – это </a:t>
            </a:r>
            <a:r>
              <a:rPr lang="ru-RU" sz="2800" b="1" u="sng" dirty="0" smtClean="0"/>
              <a:t>одни и те же территории</a:t>
            </a:r>
            <a:r>
              <a:rPr lang="ru-RU" sz="2800" dirty="0" smtClean="0"/>
              <a:t>, только их населяли </a:t>
            </a:r>
            <a:r>
              <a:rPr lang="ru-RU" sz="2800" b="1" u="sng" dirty="0" smtClean="0"/>
              <a:t>разные народы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76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-315416"/>
            <a:ext cx="10055781" cy="145075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Эгейское искусство более древнее</a:t>
            </a:r>
            <a:endParaRPr lang="ru-RU" sz="5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637356"/>
              </p:ext>
            </p:extLst>
          </p:nvPr>
        </p:nvGraphicFramePr>
        <p:xfrm>
          <a:off x="261764" y="2276872"/>
          <a:ext cx="11665296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44816"/>
                <a:gridCol w="4320480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Эгейское</a:t>
                      </a:r>
                      <a:r>
                        <a:rPr lang="ru-RU" sz="4400" baseline="0" dirty="0" smtClean="0"/>
                        <a:t> искусство</a:t>
                      </a:r>
                    </a:p>
                    <a:p>
                      <a:r>
                        <a:rPr lang="ru-RU" sz="4400" dirty="0" smtClean="0"/>
                        <a:t>(Крито-Микенское искусство)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u="sng" dirty="0" smtClean="0"/>
                        <a:t>3-2 тысячелетия до н. э.</a:t>
                      </a:r>
                      <a:endParaRPr lang="ru-RU" sz="4400" u="sng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Искусство </a:t>
                      </a:r>
                    </a:p>
                    <a:p>
                      <a:r>
                        <a:rPr lang="ru-RU" sz="4400" b="1" dirty="0" smtClean="0"/>
                        <a:t>Древней Греции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u="sng" dirty="0" smtClean="0"/>
                        <a:t>1 тысячелетие </a:t>
                      </a:r>
                    </a:p>
                    <a:p>
                      <a:r>
                        <a:rPr lang="ru-RU" sz="4400" b="1" u="sng" dirty="0" smtClean="0"/>
                        <a:t>до н. э.</a:t>
                      </a:r>
                      <a:endParaRPr lang="ru-RU" sz="4400" b="1" u="sn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 rot="3124610">
            <a:off x="8679128" y="713460"/>
            <a:ext cx="231204" cy="1913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428645"/>
              </p:ext>
            </p:extLst>
          </p:nvPr>
        </p:nvGraphicFramePr>
        <p:xfrm>
          <a:off x="549796" y="1628800"/>
          <a:ext cx="10919877" cy="429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4111566"/>
                <a:gridCol w="3639959"/>
              </a:tblGrid>
              <a:tr h="749052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Эгейский мир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</a:t>
                      </a:r>
                      <a:r>
                        <a:rPr lang="ru-RU" sz="2800" dirty="0" smtClean="0"/>
                        <a:t>. </a:t>
                      </a:r>
                      <a:r>
                        <a:rPr lang="ru-RU" sz="3200" b="1" dirty="0" smtClean="0"/>
                        <a:t>Крито-микенская культура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30 – 12 века до н. э.</a:t>
                      </a:r>
                      <a:endParaRPr lang="ru-RU" sz="2800" dirty="0"/>
                    </a:p>
                  </a:txBody>
                  <a:tcPr/>
                </a:tc>
              </a:tr>
              <a:tr h="720080">
                <a:tc rowSpan="4">
                  <a:txBody>
                    <a:bodyPr/>
                    <a:lstStyle/>
                    <a:p>
                      <a:r>
                        <a:rPr lang="ru-RU" sz="3200" b="1" dirty="0" smtClean="0"/>
                        <a:t>Древняя</a:t>
                      </a:r>
                      <a:r>
                        <a:rPr lang="ru-RU" sz="3200" b="1" baseline="0" dirty="0" smtClean="0"/>
                        <a:t> Греция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II</a:t>
                      </a:r>
                      <a:r>
                        <a:rPr lang="ru-RU" sz="2800" dirty="0" smtClean="0"/>
                        <a:t>. </a:t>
                      </a:r>
                      <a:r>
                        <a:rPr lang="ru-RU" sz="3200" b="1" dirty="0" smtClean="0"/>
                        <a:t>Гомеровский</a:t>
                      </a:r>
                      <a:r>
                        <a:rPr lang="ru-RU" sz="3200" b="1" baseline="0" dirty="0" smtClean="0"/>
                        <a:t> период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11 – </a:t>
                      </a:r>
                      <a:r>
                        <a:rPr lang="ru-RU" sz="2800" dirty="0" smtClean="0"/>
                        <a:t>8 </a:t>
                      </a:r>
                      <a:r>
                        <a:rPr lang="ru-RU" sz="2800" dirty="0" smtClean="0"/>
                        <a:t>века до н.э.</a:t>
                      </a:r>
                      <a:endParaRPr lang="ru-RU" sz="2800" dirty="0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III</a:t>
                      </a:r>
                      <a:r>
                        <a:rPr lang="ru-RU" sz="2800" dirty="0" smtClean="0"/>
                        <a:t>.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3200" b="1" baseline="0" dirty="0" smtClean="0"/>
                        <a:t>Архаика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 </a:t>
                      </a:r>
                      <a:r>
                        <a:rPr lang="ru-RU" sz="2800" dirty="0" smtClean="0"/>
                        <a:t>– 6 века до н.э.</a:t>
                      </a:r>
                      <a:endParaRPr lang="ru-RU" sz="2800" dirty="0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IV</a:t>
                      </a:r>
                      <a:r>
                        <a:rPr lang="ru-RU" sz="2800" dirty="0" smtClean="0"/>
                        <a:t>. </a:t>
                      </a:r>
                      <a:r>
                        <a:rPr lang="ru-RU" sz="3200" b="1" dirty="0" smtClean="0"/>
                        <a:t>Классика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 – 4 века до н.э.</a:t>
                      </a:r>
                      <a:endParaRPr lang="ru-RU" sz="2800" dirty="0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</a:t>
                      </a:r>
                      <a:r>
                        <a:rPr lang="ru-RU" sz="2800" dirty="0" smtClean="0"/>
                        <a:t>. </a:t>
                      </a:r>
                      <a:r>
                        <a:rPr lang="ru-RU" sz="3200" b="1" dirty="0" smtClean="0"/>
                        <a:t>Эллинизм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Конец 4 – 1</a:t>
                      </a:r>
                      <a:r>
                        <a:rPr lang="ru-RU" sz="2800" baseline="0" dirty="0" smtClean="0"/>
                        <a:t> в. до н.э.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852" y="-243408"/>
            <a:ext cx="10055781" cy="1450757"/>
          </a:xfrm>
        </p:spPr>
        <p:txBody>
          <a:bodyPr/>
          <a:lstStyle/>
          <a:p>
            <a:pPr algn="ctr"/>
            <a:r>
              <a:rPr lang="ru-RU" sz="6000" b="1" dirty="0" smtClean="0"/>
              <a:t>Периодизация (общая)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1580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404664"/>
            <a:ext cx="10055781" cy="1450757"/>
          </a:xfrm>
        </p:spPr>
        <p:txBody>
          <a:bodyPr/>
          <a:lstStyle/>
          <a:p>
            <a:pPr algn="ctr"/>
            <a:r>
              <a:rPr lang="ru-RU" b="1" dirty="0" smtClean="0"/>
              <a:t>Сначала будем изучать Эгейское искусство. И начнем с мифологии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12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981" y="3212976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sz="6600" b="1" dirty="0"/>
              <a:t>Эллада</a:t>
            </a:r>
            <a:r>
              <a:rPr lang="ru-RU" dirty="0" smtClean="0"/>
              <a:t> – Древняя  Греция</a:t>
            </a:r>
            <a:br>
              <a:rPr lang="ru-RU" dirty="0" smtClean="0"/>
            </a:br>
            <a:r>
              <a:rPr lang="ru-RU" sz="6600" b="1" dirty="0"/>
              <a:t>Эллин</a:t>
            </a:r>
            <a:r>
              <a:rPr lang="ru-RU" dirty="0" smtClean="0"/>
              <a:t> – древний грек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6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8493" y="615389"/>
            <a:ext cx="3042139" cy="145075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Карта Европы</a:t>
            </a:r>
            <a:br>
              <a:rPr lang="ru-RU" sz="4800" b="1" dirty="0"/>
            </a:br>
            <a:endParaRPr lang="ru-RU" sz="48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98668" y="1845734"/>
            <a:ext cx="3456384" cy="40233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Найдите Балканский полуостров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t="3722" r="2631" b="5112"/>
          <a:stretch/>
        </p:blipFill>
        <p:spPr bwMode="auto">
          <a:xfrm>
            <a:off x="95291" y="116632"/>
            <a:ext cx="798071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8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980" y="28593"/>
            <a:ext cx="7756263" cy="69421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Карта Греции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628" y="730002"/>
            <a:ext cx="4594574" cy="6583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В </a:t>
            </a:r>
            <a:r>
              <a:rPr lang="ru-RU" sz="2800" b="1" dirty="0" smtClean="0"/>
              <a:t>древнейшее время</a:t>
            </a:r>
            <a:endParaRPr lang="ru-RU" sz="2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58508" y="722803"/>
            <a:ext cx="3447288" cy="6583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Сейчас</a:t>
            </a:r>
          </a:p>
        </p:txBody>
      </p:sp>
      <p:pic>
        <p:nvPicPr>
          <p:cNvPr id="20" name="Объект 1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484784"/>
            <a:ext cx="4178222" cy="4760710"/>
          </a:xfrm>
        </p:spPr>
      </p:pic>
      <p:pic>
        <p:nvPicPr>
          <p:cNvPr id="1026" name="Picture 2" descr="http://ok-tour.ru/wp-content/uploads/2015/06/karta-grecii-s-kurorta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24" y="1484784"/>
            <a:ext cx="651540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4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6437" y="71522"/>
            <a:ext cx="4482299" cy="145075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/>
              <a:t>Древнейшаяя</a:t>
            </a:r>
            <a:r>
              <a:rPr lang="ru-RU" sz="4400" b="1" dirty="0" smtClean="0"/>
              <a:t> </a:t>
            </a:r>
            <a:r>
              <a:rPr lang="ru-RU" sz="4400" b="1" dirty="0"/>
              <a:t>Греция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4" y="147856"/>
            <a:ext cx="5430540" cy="61876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239068" y="2708920"/>
            <a:ext cx="5374333" cy="337978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Балканский п-ов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Острова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Эгейского моря</a:t>
            </a:r>
          </a:p>
          <a:p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Западное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побережье 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п-ова   Малая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Азия</a:t>
            </a:r>
          </a:p>
        </p:txBody>
      </p:sp>
      <p:sp>
        <p:nvSpPr>
          <p:cNvPr id="7" name="4-конечная звезда 6"/>
          <p:cNvSpPr/>
          <p:nvPr/>
        </p:nvSpPr>
        <p:spPr>
          <a:xfrm>
            <a:off x="2061964" y="1891680"/>
            <a:ext cx="651814" cy="626368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0595484" y="3003089"/>
            <a:ext cx="421196" cy="499699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397314" y="2996952"/>
            <a:ext cx="626368" cy="69837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0595484" y="3953069"/>
            <a:ext cx="482352" cy="579111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4366220" y="1501446"/>
            <a:ext cx="554360" cy="601216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0574352" y="5179037"/>
            <a:ext cx="524616" cy="457200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3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78588" y="260648"/>
            <a:ext cx="4392488" cy="1054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</a:t>
            </a:r>
            <a:r>
              <a:rPr lang="en-US" b="1" dirty="0" smtClean="0"/>
              <a:t>/</a:t>
            </a:r>
            <a:r>
              <a:rPr lang="ru-RU" b="1" dirty="0" smtClean="0"/>
              <a:t>5  Греции – горы 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7604351" cy="6408712"/>
          </a:xfrm>
        </p:spPr>
      </p:pic>
    </p:spTree>
    <p:extLst>
      <p:ext uri="{BB962C8B-B14F-4D97-AF65-F5344CB8AC3E}">
        <p14:creationId xmlns:p14="http://schemas.microsoft.com/office/powerpoint/2010/main" val="36354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0636" y="692696"/>
            <a:ext cx="4223133" cy="8286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Гора Олимп – 2919 м</a:t>
            </a:r>
            <a:endParaRPr lang="ru-RU" sz="5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" y="332656"/>
            <a:ext cx="8303802" cy="5832648"/>
          </a:xfrm>
        </p:spPr>
      </p:pic>
    </p:spTree>
    <p:extLst>
      <p:ext uri="{BB962C8B-B14F-4D97-AF65-F5344CB8AC3E}">
        <p14:creationId xmlns:p14="http://schemas.microsoft.com/office/powerpoint/2010/main" val="336668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2684" y="608499"/>
            <a:ext cx="3363452" cy="933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/>
              <a:t>Реки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Греции</a:t>
            </a:r>
            <a:endParaRPr lang="ru-RU" sz="6000" b="1" dirty="0"/>
          </a:p>
        </p:txBody>
      </p:sp>
      <p:pic>
        <p:nvPicPr>
          <p:cNvPr id="2050" name="Picture 2" descr="Греция, Нест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260648"/>
            <a:ext cx="8805980" cy="591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54852" y="5805264"/>
            <a:ext cx="149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Река </a:t>
            </a:r>
            <a:r>
              <a:rPr lang="ru-RU" sz="2000" b="1" dirty="0" err="1" smtClean="0"/>
              <a:t>Нестос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224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419</TotalTime>
  <Words>385</Words>
  <Application>Microsoft Office PowerPoint</Application>
  <PresentationFormat>Произвольный</PresentationFormat>
  <Paragraphs>73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Palatino Linotype</vt:lpstr>
      <vt:lpstr>Ретро</vt:lpstr>
      <vt:lpstr>Искусство  Древней Греции</vt:lpstr>
      <vt:lpstr>Античность – культурное наследие Древней Греции и Древнего Рима</vt:lpstr>
      <vt:lpstr>Эллада – Древняя  Греция Эллин – древний грек</vt:lpstr>
      <vt:lpstr>Карта Европы </vt:lpstr>
      <vt:lpstr>Карта Греции</vt:lpstr>
      <vt:lpstr>Древнейшаяя Греция</vt:lpstr>
      <vt:lpstr>4/5  Греции – горы </vt:lpstr>
      <vt:lpstr>Гора Олимп – 2919 м</vt:lpstr>
      <vt:lpstr>Реки  Греции</vt:lpstr>
      <vt:lpstr>Олива – ценнейшая культура</vt:lpstr>
      <vt:lpstr>Оливковые рощи</vt:lpstr>
      <vt:lpstr>Оливковое масло</vt:lpstr>
      <vt:lpstr>И здесь атлет использует оливковое масло</vt:lpstr>
      <vt:lpstr>«Вино — души людской зерцало»</vt:lpstr>
      <vt:lpstr>Презентация PowerPoint</vt:lpstr>
      <vt:lpstr>Мореплавание и торговля – важнейшие занятия</vt:lpstr>
      <vt:lpstr>На территории нашей страны тоже есть  древнегреческие города</vt:lpstr>
      <vt:lpstr>Презентация PowerPoint</vt:lpstr>
      <vt:lpstr>Презентация PowerPoint</vt:lpstr>
      <vt:lpstr>Презентация PowerPoint</vt:lpstr>
      <vt:lpstr>Важно!</vt:lpstr>
      <vt:lpstr>Эгейское искусство более древнее</vt:lpstr>
      <vt:lpstr>Периодизация (общая)</vt:lpstr>
      <vt:lpstr>Сначала будем изучать Эгейское искусство. И начнем с мифологии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 Древней Греции</dc:title>
  <dc:creator>User</dc:creator>
  <cp:lastModifiedBy>User</cp:lastModifiedBy>
  <cp:revision>29</cp:revision>
  <dcterms:created xsi:type="dcterms:W3CDTF">2017-03-21T06:49:14Z</dcterms:created>
  <dcterms:modified xsi:type="dcterms:W3CDTF">2020-04-27T08:37:57Z</dcterms:modified>
</cp:coreProperties>
</file>