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7" r:id="rId2"/>
    <p:sldId id="278" r:id="rId3"/>
    <p:sldId id="279" r:id="rId4"/>
    <p:sldId id="280" r:id="rId5"/>
    <p:sldId id="281" r:id="rId6"/>
    <p:sldId id="302" r:id="rId7"/>
    <p:sldId id="282" r:id="rId8"/>
    <p:sldId id="284" r:id="rId9"/>
    <p:sldId id="285" r:id="rId10"/>
    <p:sldId id="287" r:id="rId11"/>
    <p:sldId id="286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301" r:id="rId20"/>
    <p:sldId id="283" r:id="rId21"/>
    <p:sldId id="296" r:id="rId22"/>
    <p:sldId id="295" r:id="rId23"/>
    <p:sldId id="298" r:id="rId24"/>
    <p:sldId id="297" r:id="rId25"/>
    <p:sldId id="299" r:id="rId26"/>
    <p:sldId id="300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4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B8FEED-3FEE-4866-B7FC-D7068D7F7017}" type="datetime1">
              <a:rPr lang="ru-RU" smtClean="0"/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FC9C95-8E68-4902-ADDF-74C1A65F7A95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71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402B95-7679-482D-A422-4EACFBC29533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F72A1C-BD29-4D93-B585-4FBE8D28F723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F2E62D-1665-4D59-B162-2DE5A6F04318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30614-4367-4221-93B4-E934B777FC81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F5BD2F-801C-4DA8-94DB-7CA64FE6C124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26B646-4C5C-451E-8746-83027F7A25BA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A71558-662B-4606-8C16-034FA3BBEDCA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CD2CC-BE6D-49A2-972A-1C0882E50B7C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DA024-F102-4B72-AA0D-6F32724066B7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5C6DECE-EE57-40D1-BFE5-F20B23D9A736}" type="datetime1">
              <a:rPr lang="ru-RU" noProof="0" smtClean="0"/>
              <a:t>14.04.2020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7408" y="983302"/>
            <a:ext cx="10058400" cy="2743200"/>
          </a:xfrm>
        </p:spPr>
        <p:txBody>
          <a:bodyPr rtlCol="0"/>
          <a:lstStyle/>
          <a:p>
            <a:pPr algn="ctr" rtl="0"/>
            <a:r>
              <a:rPr lang="ru-RU" dirty="0" smtClean="0"/>
              <a:t>Афина Паллада</a:t>
            </a:r>
            <a:br>
              <a:rPr lang="ru-RU" dirty="0" smtClean="0"/>
            </a:br>
            <a:r>
              <a:rPr lang="ru-RU" dirty="0" smtClean="0"/>
              <a:t> (Минерва)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08760" y="117327"/>
            <a:ext cx="4405648" cy="826165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>
                <a:effectLst/>
              </a:rPr>
              <a:t>Ке́кроп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34141" y="1854558"/>
            <a:ext cx="3954887" cy="4114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Человек-змей</a:t>
            </a:r>
          </a:p>
          <a:p>
            <a:r>
              <a:rPr lang="ru-RU" sz="2800" dirty="0" smtClean="0"/>
              <a:t>Основатель и первый царь Аттики, был судьей в этом споре</a:t>
            </a:r>
          </a:p>
          <a:p>
            <a:r>
              <a:rPr lang="ru-RU" sz="2800" dirty="0" smtClean="0"/>
              <a:t>Он, кстати, присудил победу в споре тоже Афине и назвал главный город в Аттике ее именем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5" y="530409"/>
            <a:ext cx="6251795" cy="55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360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Олива – очень важное дерево для греков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5" y="1120773"/>
            <a:ext cx="6462670" cy="462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625" y="1976414"/>
            <a:ext cx="5301802" cy="29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718" y="-425003"/>
            <a:ext cx="11848563" cy="1143000"/>
          </a:xfrm>
        </p:spPr>
        <p:txBody>
          <a:bodyPr/>
          <a:lstStyle/>
          <a:p>
            <a:r>
              <a:rPr lang="ru-RU" dirty="0"/>
              <a:t>Парфенон – главный храм Афины в </a:t>
            </a:r>
            <a:r>
              <a:rPr lang="ru-RU" dirty="0" smtClean="0"/>
              <a:t>городе </a:t>
            </a:r>
            <a:r>
              <a:rPr lang="ru-RU" dirty="0"/>
              <a:t>Афины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0" y="1535661"/>
            <a:ext cx="3697310" cy="4114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Это дом для богини Афины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6" y="1065872"/>
            <a:ext cx="786452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520" y="-412124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Что было внутри Парфенона?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2473" y="1815921"/>
            <a:ext cx="4302617" cy="4114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Внутри храма-дома стояла огромная статуя Афины, которой греки приносили еду и одежду</a:t>
            </a:r>
          </a:p>
          <a:p>
            <a:r>
              <a:rPr lang="ru-RU" sz="2800" dirty="0" smtClean="0"/>
              <a:t>До нашего времени эта статуя не сохранилась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4" y="952297"/>
            <a:ext cx="6861695" cy="51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642" y="2145405"/>
            <a:ext cx="96012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 вот еще один храм, </a:t>
            </a:r>
            <a:br>
              <a:rPr lang="ru-RU" sz="4400" dirty="0" smtClean="0"/>
            </a:br>
            <a:r>
              <a:rPr lang="ru-RU" sz="4400" dirty="0" smtClean="0"/>
              <a:t>рядом с Парфеноном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437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0" y="-147033"/>
            <a:ext cx="11784170" cy="1143000"/>
          </a:xfrm>
        </p:spPr>
        <p:txBody>
          <a:bodyPr/>
          <a:lstStyle/>
          <a:p>
            <a:pPr algn="ctr"/>
            <a:r>
              <a:rPr lang="ru-RU" dirty="0" err="1" smtClean="0"/>
              <a:t>Эрехтейон</a:t>
            </a:r>
            <a:r>
              <a:rPr lang="ru-RU" dirty="0" smtClean="0"/>
              <a:t> – храм, построенный на месте спора Афины с Посейдоном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5357" y="1944710"/>
            <a:ext cx="3542763" cy="4114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Угадайте, что это за дерево слева?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0" y="1124756"/>
            <a:ext cx="7680101" cy="51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975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Оба храма находятся на высоком холме - Акрополе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35" y="1094705"/>
            <a:ext cx="6028357" cy="4848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0654" y="2627290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Парфенон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21349" y="4253915"/>
            <a:ext cx="174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Эрехтейон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4211392" y="2285506"/>
            <a:ext cx="2909957" cy="572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1"/>
          </p:cNvCxnSpPr>
          <p:nvPr/>
        </p:nvCxnSpPr>
        <p:spPr>
          <a:xfrm flipH="1" flipV="1">
            <a:off x="1725769" y="2717442"/>
            <a:ext cx="5395580" cy="176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4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36" y="-347729"/>
            <a:ext cx="11809927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Афина – богиня-девственница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8374" y="1712890"/>
            <a:ext cx="3862589" cy="4114800"/>
          </a:xfrm>
        </p:spPr>
        <p:txBody>
          <a:bodyPr/>
          <a:lstStyle/>
          <a:p>
            <a:r>
              <a:rPr lang="ru-RU" dirty="0" smtClean="0"/>
              <a:t>Однажды юноша </a:t>
            </a:r>
            <a:r>
              <a:rPr lang="ru-RU" b="1" dirty="0" err="1"/>
              <a:t>Тиресий</a:t>
            </a:r>
            <a:r>
              <a:rPr lang="ru-RU" dirty="0"/>
              <a:t> увидел обнажённой купавшуюся Афину и был ею за это лишён </a:t>
            </a:r>
            <a:r>
              <a:rPr lang="ru-RU" dirty="0" smtClean="0"/>
              <a:t>зрения.</a:t>
            </a:r>
          </a:p>
          <a:p>
            <a:r>
              <a:rPr lang="ru-RU" dirty="0" smtClean="0"/>
              <a:t>После Афина сжалилась </a:t>
            </a:r>
            <a:r>
              <a:rPr lang="ru-RU" dirty="0"/>
              <a:t>над ним, но уже не могла отменить своего наказания и дала ему взамен дар </a:t>
            </a:r>
            <a:r>
              <a:rPr lang="ru-RU" dirty="0" smtClean="0"/>
              <a:t>прорицаний</a:t>
            </a:r>
          </a:p>
          <a:p>
            <a:r>
              <a:rPr lang="ru-RU" dirty="0" err="1" smtClean="0"/>
              <a:t>Тиресий</a:t>
            </a:r>
            <a:r>
              <a:rPr lang="ru-RU" dirty="0" smtClean="0"/>
              <a:t> стал </a:t>
            </a:r>
            <a:r>
              <a:rPr lang="ru-RU" b="1" dirty="0" smtClean="0"/>
              <a:t>предсказателем будущего</a:t>
            </a:r>
            <a:endParaRPr lang="ru-RU" b="1" dirty="0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3" y="963056"/>
            <a:ext cx="3798193" cy="5064257"/>
          </a:xfrm>
          <a:prstGeom prst="rect">
            <a:avLst/>
          </a:prstGeom>
        </p:spPr>
      </p:pic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9" b="23843"/>
          <a:stretch/>
        </p:blipFill>
        <p:spPr>
          <a:xfrm>
            <a:off x="4370156" y="963056"/>
            <a:ext cx="3502778" cy="50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9279" y="0"/>
            <a:ext cx="616898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Иоганн Генрих </a:t>
            </a:r>
            <a:r>
              <a:rPr lang="ru-RU" dirty="0" err="1" smtClean="0"/>
              <a:t>Фюссли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Тиресий</a:t>
            </a:r>
            <a:r>
              <a:rPr lang="ru-RU" dirty="0"/>
              <a:t> перед Одиссеем»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3" y="1350682"/>
            <a:ext cx="5576552" cy="3567448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поэме Гомера «Одиссея» </a:t>
            </a:r>
            <a:r>
              <a:rPr lang="ru-RU" sz="2400" dirty="0"/>
              <a:t>вызванный из подземного </a:t>
            </a:r>
            <a:r>
              <a:rPr lang="ru-RU" sz="2400" dirty="0" smtClean="0"/>
              <a:t>царства </a:t>
            </a:r>
            <a:r>
              <a:rPr lang="ru-RU" sz="2400" dirty="0" err="1" smtClean="0"/>
              <a:t>Тиресий</a:t>
            </a:r>
            <a:r>
              <a:rPr lang="ru-RU" sz="2400" dirty="0" smtClean="0"/>
              <a:t> предсказывает</a:t>
            </a:r>
            <a:r>
              <a:rPr lang="ru-RU" sz="2400" dirty="0"/>
              <a:t> Одиссею его дальнейшую </a:t>
            </a:r>
            <a:r>
              <a:rPr lang="ru-RU" sz="2400" dirty="0" smtClean="0"/>
              <a:t>судьбу.</a:t>
            </a:r>
          </a:p>
          <a:p>
            <a:r>
              <a:rPr lang="ru-RU" sz="2400" dirty="0" err="1" smtClean="0"/>
              <a:t>Тиресий</a:t>
            </a:r>
            <a:r>
              <a:rPr lang="ru-RU" sz="2400" dirty="0" smtClean="0"/>
              <a:t> </a:t>
            </a:r>
            <a:r>
              <a:rPr lang="ru-RU" sz="2400" dirty="0"/>
              <a:t>предсказывает Одиссею </a:t>
            </a:r>
            <a:r>
              <a:rPr lang="ru-RU" sz="2400" dirty="0" smtClean="0"/>
              <a:t>много </a:t>
            </a:r>
            <a:r>
              <a:rPr lang="ru-RU" sz="2400" dirty="0"/>
              <a:t>трудностей и невзгод на его пути, но обещает ему, что Одиссей все же со временем вернется на свою родину.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6" y="75019"/>
            <a:ext cx="4201733" cy="6118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7768" y="4918130"/>
            <a:ext cx="123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Тиресий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97768" y="5537915"/>
            <a:ext cx="1214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Одиссей</a:t>
            </a:r>
            <a:endParaRPr lang="ru-RU" b="1" dirty="0"/>
          </a:p>
        </p:txBody>
      </p:sp>
      <p:cxnSp>
        <p:nvCxnSpPr>
          <p:cNvPr id="8" name="Прямая со стрелкой 7"/>
          <p:cNvCxnSpPr>
            <a:stCxn id="5" idx="1"/>
          </p:cNvCxnSpPr>
          <p:nvPr/>
        </p:nvCxnSpPr>
        <p:spPr>
          <a:xfrm flipH="1" flipV="1">
            <a:off x="2266682" y="1983346"/>
            <a:ext cx="4031086" cy="3134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 flipV="1">
            <a:off x="4108361" y="4770823"/>
            <a:ext cx="2189407" cy="967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59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763" y="1874949"/>
            <a:ext cx="96012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Самый знаменитый миф </a:t>
            </a:r>
            <a:br>
              <a:rPr lang="ru-RU" sz="4400" dirty="0" smtClean="0"/>
            </a:br>
            <a:r>
              <a:rPr lang="ru-RU" sz="4400" dirty="0" smtClean="0"/>
              <a:t>про Афину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316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244" y="-147034"/>
            <a:ext cx="6890198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Кто такая Афина?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3674" y="1828800"/>
            <a:ext cx="6156102" cy="41148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Богиня мудрости</a:t>
            </a:r>
          </a:p>
          <a:p>
            <a:r>
              <a:rPr lang="ru-RU" sz="2800" b="1" dirty="0" smtClean="0"/>
              <a:t>Богиня справедливой войны</a:t>
            </a:r>
          </a:p>
          <a:p>
            <a:r>
              <a:rPr lang="ru-RU" sz="2800" b="1" dirty="0" smtClean="0"/>
              <a:t>Богиня ремесел</a:t>
            </a:r>
          </a:p>
          <a:p>
            <a:r>
              <a:rPr lang="ru-RU" sz="2800" b="1" dirty="0" smtClean="0"/>
              <a:t>Одна из самых почитаемых богинь в Древней Греции. Почему? Обратимся к истории ее рождения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9" y="111195"/>
            <a:ext cx="3829020" cy="60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490" y="218941"/>
            <a:ext cx="9601200" cy="84142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Афина и </a:t>
            </a:r>
            <a:r>
              <a:rPr lang="ru-RU" sz="4400" dirty="0" err="1" smtClean="0"/>
              <a:t>Арахна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девушки Греции чтут Афину за то, что она учит их рукоделию. Никто из смертных и богинь не может превзойти Афину в искусстве ткать. </a:t>
            </a:r>
            <a:endParaRPr lang="ru-RU" sz="2800" dirty="0" smtClean="0"/>
          </a:p>
          <a:p>
            <a:r>
              <a:rPr lang="ru-RU" sz="2800" dirty="0" smtClean="0"/>
              <a:t>Знают </a:t>
            </a:r>
            <a:r>
              <a:rPr lang="ru-RU" sz="2800" dirty="0"/>
              <a:t>все, как опасно состязаться с ней в этом, знают, как поплатилась </a:t>
            </a:r>
            <a:r>
              <a:rPr lang="ru-RU" sz="2800" dirty="0" err="1"/>
              <a:t>Арахна</a:t>
            </a:r>
            <a:r>
              <a:rPr lang="ru-RU" sz="2800" dirty="0"/>
              <a:t>, </a:t>
            </a:r>
            <a:r>
              <a:rPr lang="ru-RU" sz="2800" dirty="0" smtClean="0"/>
              <a:t>захотевшая </a:t>
            </a:r>
            <a:r>
              <a:rPr lang="ru-RU" sz="2800" dirty="0"/>
              <a:t>быть выше Афины в этом искусстве.</a:t>
            </a:r>
          </a:p>
        </p:txBody>
      </p:sp>
    </p:spTree>
    <p:extLst>
      <p:ext uri="{BB962C8B-B14F-4D97-AF65-F5344CB8AC3E}">
        <p14:creationId xmlns:p14="http://schemas.microsoft.com/office/powerpoint/2010/main" val="37285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На всю Лидию </a:t>
            </a:r>
            <a:r>
              <a:rPr lang="ru-RU" sz="2800" dirty="0" smtClean="0"/>
              <a:t>славилась </a:t>
            </a:r>
            <a:r>
              <a:rPr lang="ru-RU" sz="2800" dirty="0" err="1"/>
              <a:t>Арахна</a:t>
            </a:r>
            <a:r>
              <a:rPr lang="ru-RU" sz="2800" dirty="0"/>
              <a:t> своим искусством. </a:t>
            </a:r>
            <a:r>
              <a:rPr lang="ru-RU" sz="2800" dirty="0" err="1" smtClean="0"/>
              <a:t>Арахна</a:t>
            </a:r>
            <a:r>
              <a:rPr lang="ru-RU" sz="2800" dirty="0" smtClean="0"/>
              <a:t> </a:t>
            </a:r>
            <a:r>
              <a:rPr lang="ru-RU" sz="2800" dirty="0"/>
              <a:t>пряла из нитей, подобных туману, ткани, прозрачные, как воздух. Гордилась она, что нет ей равной на свете в искусстве ткать. Однажды воскликнула она</a:t>
            </a:r>
            <a:r>
              <a:rPr lang="ru-RU" sz="2800" dirty="0" smtClean="0"/>
              <a:t>:</a:t>
            </a:r>
          </a:p>
          <a:p>
            <a:r>
              <a:rPr lang="ru-RU" sz="2800" dirty="0" smtClean="0"/>
              <a:t>– </a:t>
            </a:r>
            <a:r>
              <a:rPr lang="ru-RU" sz="2800" dirty="0"/>
              <a:t>Пусть приходит сама Афина-Паллада состязаться со мной! Не победить ей меня; не боюсь я этого.</a:t>
            </a:r>
          </a:p>
          <a:p>
            <a:endParaRPr lang="ru-RU" sz="2800" dirty="0"/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0152" y="0"/>
            <a:ext cx="11977352" cy="1143000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/>
              <a:t>Арахна</a:t>
            </a:r>
            <a:r>
              <a:rPr lang="ru-RU" dirty="0" smtClean="0"/>
              <a:t> – девушка, вызвавшая богиню Афину</a:t>
            </a:r>
            <a:br>
              <a:rPr lang="ru-RU" dirty="0" smtClean="0"/>
            </a:br>
            <a:r>
              <a:rPr lang="ru-RU" dirty="0" smtClean="0"/>
              <a:t> на состязание в рукоделии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2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1866" y="940158"/>
            <a:ext cx="4984124" cy="5357611"/>
          </a:xfrm>
        </p:spPr>
        <p:txBody>
          <a:bodyPr>
            <a:normAutofit fontScale="92500"/>
          </a:bodyPr>
          <a:lstStyle/>
          <a:p>
            <a:pPr fontAlgn="base"/>
            <a:r>
              <a:rPr lang="ru-RU" dirty="0"/>
              <a:t>И вот под видом седой, сгорбленной старухи, опершейся на посох, предстала перед </a:t>
            </a:r>
            <a:r>
              <a:rPr lang="ru-RU" dirty="0" err="1"/>
              <a:t>Арахной</a:t>
            </a:r>
            <a:r>
              <a:rPr lang="ru-RU" dirty="0"/>
              <a:t> богиня Афина и сказала ей:</a:t>
            </a:r>
          </a:p>
          <a:p>
            <a:pPr fontAlgn="base"/>
            <a:r>
              <a:rPr lang="ru-RU" dirty="0"/>
              <a:t>– </a:t>
            </a:r>
            <a:r>
              <a:rPr lang="ru-RU" dirty="0" smtClean="0"/>
              <a:t>Послушайся </a:t>
            </a:r>
            <a:r>
              <a:rPr lang="ru-RU" dirty="0"/>
              <a:t>моего совета: стремись превзойти лишь смертных своим искусством. </a:t>
            </a:r>
            <a:r>
              <a:rPr lang="ru-RU" b="1" dirty="0"/>
              <a:t>Не вызывай богиню на состязание. </a:t>
            </a:r>
            <a:endParaRPr lang="ru-RU" b="1" dirty="0" smtClean="0"/>
          </a:p>
          <a:p>
            <a:pPr fontAlgn="base"/>
            <a:r>
              <a:rPr lang="ru-RU" dirty="0" err="1" smtClean="0"/>
              <a:t>Арахна</a:t>
            </a:r>
            <a:r>
              <a:rPr lang="ru-RU" dirty="0" smtClean="0"/>
              <a:t> </a:t>
            </a:r>
            <a:r>
              <a:rPr lang="ru-RU" dirty="0"/>
              <a:t>выпустила из рук тонкую пряжу; гневом сверкнули ее очи. Уверенная в своем искусстве, смело ответила она:</a:t>
            </a:r>
          </a:p>
          <a:p>
            <a:pPr fontAlgn="base"/>
            <a:r>
              <a:rPr lang="ru-RU" dirty="0"/>
              <a:t>– Ты неразумна, </a:t>
            </a:r>
            <a:r>
              <a:rPr lang="ru-RU" dirty="0" smtClean="0"/>
              <a:t>старуха. </a:t>
            </a:r>
            <a:r>
              <a:rPr lang="ru-RU" dirty="0"/>
              <a:t>Что я сказала, то пусть и будет. Что же не идет Афина, отчего не хочет она состязаться со мной?</a:t>
            </a:r>
          </a:p>
          <a:p>
            <a:pPr fontAlgn="base"/>
            <a:r>
              <a:rPr lang="ru-RU" dirty="0"/>
              <a:t>– Я здесь, </a:t>
            </a:r>
            <a:r>
              <a:rPr lang="ru-RU" dirty="0" err="1"/>
              <a:t>Арахна</a:t>
            </a:r>
            <a:r>
              <a:rPr lang="ru-RU" dirty="0"/>
              <a:t>! – воскликнула богиня, приняв свой настоящий образ.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1455313"/>
            <a:ext cx="6789854" cy="330592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50702" y="-417490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И Афина пришла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642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975" y="-463639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Состязание Афины и </a:t>
            </a:r>
            <a:r>
              <a:rPr lang="ru-RU" sz="4000" dirty="0" err="1" smtClean="0"/>
              <a:t>Арахны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9374" y="1287887"/>
            <a:ext cx="5672082" cy="4732987"/>
          </a:xfrm>
        </p:spPr>
        <p:txBody>
          <a:bodyPr>
            <a:noAutofit/>
          </a:bodyPr>
          <a:lstStyle/>
          <a:p>
            <a:r>
              <a:rPr lang="ru-RU" sz="2400" dirty="0"/>
              <a:t>Началось состязание. Великая богиня Афина выткала на своем покрывале посередине величественный афинский Акрополь, а на нем изобразила свой спор с Посейдоном за власть над </a:t>
            </a:r>
            <a:r>
              <a:rPr lang="ru-RU" sz="2400" dirty="0" err="1"/>
              <a:t>Аттикой</a:t>
            </a:r>
            <a:r>
              <a:rPr lang="ru-RU" sz="2400" dirty="0" smtClean="0"/>
              <a:t>.</a:t>
            </a:r>
          </a:p>
          <a:p>
            <a:r>
              <a:rPr lang="ru-RU" sz="2400" dirty="0" err="1"/>
              <a:t>Арахна</a:t>
            </a:r>
            <a:r>
              <a:rPr lang="ru-RU" sz="2400" dirty="0"/>
              <a:t> же изобразила на своем покрывале много сцен из жизни богов, в которых боги являются слабыми, одержимыми человеческими страстями</a:t>
            </a:r>
            <a:r>
              <a:rPr lang="ru-RU" sz="2400" dirty="0" smtClean="0"/>
              <a:t>. В ее </a:t>
            </a:r>
            <a:r>
              <a:rPr lang="ru-RU" sz="2400" dirty="0"/>
              <a:t>изображениях </a:t>
            </a:r>
            <a:r>
              <a:rPr lang="ru-RU" sz="2400" dirty="0" smtClean="0"/>
              <a:t>видно </a:t>
            </a:r>
            <a:r>
              <a:rPr lang="ru-RU" sz="2400" dirty="0"/>
              <a:t>было неуважение к богам, даже презрение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" y="1498986"/>
            <a:ext cx="5997250" cy="45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549" y="-159913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Кто победил?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828800"/>
            <a:ext cx="9601200" cy="2021983"/>
          </a:xfrm>
        </p:spPr>
        <p:txBody>
          <a:bodyPr>
            <a:normAutofit/>
          </a:bodyPr>
          <a:lstStyle/>
          <a:p>
            <a:r>
              <a:rPr lang="ru-RU" sz="3200" dirty="0"/>
              <a:t>Были ли у </a:t>
            </a:r>
            <a:r>
              <a:rPr lang="ru-RU" sz="3200" dirty="0" err="1" smtClean="0"/>
              <a:t>Арахны</a:t>
            </a:r>
            <a:r>
              <a:rPr lang="ru-RU" sz="3200" dirty="0" smtClean="0"/>
              <a:t> </a:t>
            </a:r>
            <a:r>
              <a:rPr lang="ru-RU" sz="3200" dirty="0"/>
              <a:t>шансы победить?</a:t>
            </a:r>
          </a:p>
          <a:p>
            <a:r>
              <a:rPr lang="ru-RU" sz="3200" dirty="0"/>
              <a:t>Вспомните, что такое </a:t>
            </a:r>
            <a:r>
              <a:rPr lang="ru-RU" sz="3200" b="1" dirty="0"/>
              <a:t>ХЮБРИС</a:t>
            </a:r>
            <a:r>
              <a:rPr lang="ru-RU" sz="3200" dirty="0"/>
              <a:t>.</a:t>
            </a:r>
          </a:p>
          <a:p>
            <a:r>
              <a:rPr lang="ru-RU" sz="3200" dirty="0"/>
              <a:t>Вспомните историю Аполлона и </a:t>
            </a:r>
            <a:r>
              <a:rPr lang="ru-RU" sz="3200" dirty="0" err="1"/>
              <a:t>Марсия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513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8067" y="-359933"/>
            <a:ext cx="6336405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Наказание </a:t>
            </a:r>
            <a:r>
              <a:rPr lang="ru-RU" sz="4000" dirty="0" err="1" smtClean="0"/>
              <a:t>Арахны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7919" y="2052909"/>
            <a:ext cx="4153975" cy="682581"/>
          </a:xfrm>
        </p:spPr>
        <p:txBody>
          <a:bodyPr>
            <a:noAutofit/>
          </a:bodyPr>
          <a:lstStyle/>
          <a:p>
            <a:r>
              <a:rPr lang="ru-RU" sz="3200" dirty="0" smtClean="0"/>
              <a:t>Афина превратила ее в </a:t>
            </a:r>
            <a:r>
              <a:rPr lang="ru-RU" sz="3200" dirty="0" err="1" smtClean="0"/>
              <a:t>паучиху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0" y="211567"/>
            <a:ext cx="4608975" cy="5822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5422005"/>
            <a:ext cx="125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Арахна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3889420" y="4713668"/>
            <a:ext cx="3593205" cy="939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1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1648" y="960550"/>
            <a:ext cx="51783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так изобразил богиню Афину австрийский художник Густав </a:t>
            </a:r>
            <a:r>
              <a:rPr lang="ru-RU" dirty="0" err="1" smtClean="0"/>
              <a:t>Климт</a:t>
            </a:r>
            <a:r>
              <a:rPr lang="ru-RU" dirty="0" smtClean="0"/>
              <a:t> в 1898 году</a:t>
            </a:r>
            <a:endParaRPr lang="ru-RU" dirty="0"/>
          </a:p>
        </p:txBody>
      </p:sp>
      <p:pic>
        <p:nvPicPr>
          <p:cNvPr id="3" name="Picture 2" descr="https://upload.wikimedia.org/wikipedia/commons/thumb/b/b6/Gustav_Klimt_045.jpg/800px-Gustav_Klimt_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731" y="119511"/>
            <a:ext cx="5931359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4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034" y="0"/>
            <a:ext cx="9601200" cy="6278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Афина родилась из головы Зевса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0" y="758857"/>
            <a:ext cx="3999824" cy="5466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043" y="1101954"/>
            <a:ext cx="6099764" cy="44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-237186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Каким образом?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972" y="1287887"/>
            <a:ext cx="11590986" cy="4655713"/>
          </a:xfrm>
        </p:spPr>
        <p:txBody>
          <a:bodyPr/>
          <a:lstStyle/>
          <a:p>
            <a:r>
              <a:rPr lang="ru-RU" dirty="0" smtClean="0"/>
              <a:t>Богиня </a:t>
            </a:r>
            <a:r>
              <a:rPr lang="ru-RU" b="1" dirty="0" err="1" smtClean="0"/>
              <a:t>Метида</a:t>
            </a:r>
            <a:r>
              <a:rPr lang="ru-RU" b="1" dirty="0" smtClean="0"/>
              <a:t> (Метис)</a:t>
            </a:r>
            <a:r>
              <a:rPr lang="ru-RU" dirty="0" smtClean="0"/>
              <a:t> была первой супругой Зевса (до Геры).</a:t>
            </a:r>
          </a:p>
          <a:p>
            <a:r>
              <a:rPr lang="ru-RU" dirty="0" smtClean="0"/>
              <a:t>Мойры</a:t>
            </a:r>
            <a:r>
              <a:rPr lang="ru-RU" dirty="0"/>
              <a:t>, богини судьбы, открыли Зевсу тайну, что сын богини Метис свергнет его с престола и отнимет у него власть над миром. </a:t>
            </a:r>
            <a:endParaRPr lang="ru-RU" dirty="0" smtClean="0"/>
          </a:p>
          <a:p>
            <a:r>
              <a:rPr lang="ru-RU" dirty="0" smtClean="0"/>
              <a:t>Испугался </a:t>
            </a:r>
            <a:r>
              <a:rPr lang="ru-RU" dirty="0"/>
              <a:t>великий Зевс. Чтобы избежать грозной судьбы, которую сулили ему мойры, он, усыпив богиню Метис ласковыми речами </a:t>
            </a:r>
            <a:r>
              <a:rPr lang="ru-RU" b="1" dirty="0"/>
              <a:t>проглотил </a:t>
            </a:r>
            <a:r>
              <a:rPr lang="ru-RU" b="1" dirty="0" smtClean="0"/>
              <a:t>ее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Через некоторое время почувствовал Зевс страшную </a:t>
            </a:r>
            <a:r>
              <a:rPr lang="ru-RU" b="1" dirty="0"/>
              <a:t>головную боль</a:t>
            </a:r>
            <a:r>
              <a:rPr lang="ru-RU" dirty="0"/>
              <a:t>. Тогда он призвал своего сына Гефеста и приказал разрубить себе голову, чтобы избавиться от невыносимой боли и шума в голове. </a:t>
            </a:r>
            <a:endParaRPr lang="ru-RU" dirty="0" smtClean="0"/>
          </a:p>
          <a:p>
            <a:r>
              <a:rPr lang="ru-RU" dirty="0" smtClean="0"/>
              <a:t>Взмахнул </a:t>
            </a:r>
            <a:r>
              <a:rPr lang="ru-RU" dirty="0"/>
              <a:t>Гефест топором, мощным ударом расколол череп Зевсу, не повредив его, и вышла на свет из головы громовержца могучая воительница, богиня Афина-Паллада. В полном вооружении, в блестящем шлеме, с копьем и щитом предстала она пред изумленными очами богов-олимпийцев.</a:t>
            </a:r>
          </a:p>
        </p:txBody>
      </p:sp>
    </p:spTree>
    <p:extLst>
      <p:ext uri="{BB962C8B-B14F-4D97-AF65-F5344CB8AC3E}">
        <p14:creationId xmlns:p14="http://schemas.microsoft.com/office/powerpoint/2010/main" val="24693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427" y="103031"/>
            <a:ext cx="6838683" cy="661115"/>
          </a:xfrm>
        </p:spPr>
        <p:txBody>
          <a:bodyPr/>
          <a:lstStyle/>
          <a:p>
            <a:pPr algn="ctr"/>
            <a:r>
              <a:rPr lang="ru-RU" dirty="0" smtClean="0"/>
              <a:t>Атрибуты Афины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4586" y="1081825"/>
            <a:ext cx="4842456" cy="4861775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/>
              <a:t>Копье</a:t>
            </a:r>
          </a:p>
          <a:p>
            <a:r>
              <a:rPr lang="ru-RU" sz="2800" b="1" dirty="0"/>
              <a:t>Щит</a:t>
            </a:r>
          </a:p>
          <a:p>
            <a:r>
              <a:rPr lang="ru-RU" sz="2800" b="1" dirty="0"/>
              <a:t>Шлем</a:t>
            </a:r>
          </a:p>
          <a:p>
            <a:r>
              <a:rPr lang="ru-RU" sz="2800" b="1" dirty="0" smtClean="0"/>
              <a:t>Эгида – козья шкура</a:t>
            </a:r>
            <a:r>
              <a:rPr lang="ru-RU" sz="2800" b="1" dirty="0"/>
              <a:t>, покрывающая верхнюю часть </a:t>
            </a:r>
            <a:r>
              <a:rPr lang="ru-RU" sz="2800" b="1" dirty="0" smtClean="0"/>
              <a:t>туловища (с головой горгоны Медузы)</a:t>
            </a:r>
            <a:endParaRPr lang="ru-RU" sz="2800" b="1" dirty="0"/>
          </a:p>
          <a:p>
            <a:r>
              <a:rPr lang="ru-RU" sz="2800" b="1" dirty="0"/>
              <a:t>Длинное платье</a:t>
            </a:r>
          </a:p>
          <a:p>
            <a:r>
              <a:rPr lang="ru-RU" sz="2800" b="1" dirty="0" smtClean="0"/>
              <a:t>Олива (священное дерево)</a:t>
            </a:r>
            <a:endParaRPr lang="ru-RU" sz="2800" b="1" dirty="0"/>
          </a:p>
          <a:p>
            <a:r>
              <a:rPr lang="ru-RU" sz="2800" b="1" dirty="0"/>
              <a:t>Сова</a:t>
            </a:r>
          </a:p>
          <a:p>
            <a:r>
              <a:rPr lang="ru-RU" sz="2800" b="1" dirty="0"/>
              <a:t>Змея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44" y="103031"/>
            <a:ext cx="3816427" cy="662692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794715" y="2137893"/>
            <a:ext cx="3309871" cy="669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3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10" y="0"/>
            <a:ext cx="11874321" cy="6407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здесь хорошо видна голова горгоны Медузы и змеи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54" y="959601"/>
            <a:ext cx="9160723" cy="537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324" y="425003"/>
            <a:ext cx="12299324" cy="717997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Афина – покровительница области </a:t>
            </a:r>
            <a:r>
              <a:rPr lang="ru-RU" sz="3600" dirty="0" smtClean="0"/>
              <a:t>Аттика </a:t>
            </a:r>
            <a:br>
              <a:rPr lang="ru-RU" sz="3600" dirty="0" smtClean="0"/>
            </a:br>
            <a:r>
              <a:rPr lang="ru-RU" sz="3600" dirty="0" smtClean="0"/>
              <a:t>в Древней Греции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54" y="1377643"/>
            <a:ext cx="4785775" cy="4572396"/>
          </a:xfrm>
          <a:prstGeom prst="rect">
            <a:avLst/>
          </a:prstGeom>
        </p:spPr>
      </p:pic>
      <p:pic>
        <p:nvPicPr>
          <p:cNvPr id="5" name="Picture 4" descr="Древний мир. Карты: Аттика в древност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9269" y="1472919"/>
            <a:ext cx="3101552" cy="38924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39424" y="5765373"/>
            <a:ext cx="285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Главный город в Аттике</a:t>
            </a:r>
            <a:endParaRPr lang="ru-RU" b="1" dirty="0"/>
          </a:p>
        </p:txBody>
      </p:sp>
      <p:cxnSp>
        <p:nvCxnSpPr>
          <p:cNvPr id="8" name="Прямая со стрелкой 7"/>
          <p:cNvCxnSpPr>
            <a:stCxn id="6" idx="0"/>
          </p:cNvCxnSpPr>
          <p:nvPr/>
        </p:nvCxnSpPr>
        <p:spPr>
          <a:xfrm flipV="1">
            <a:off x="7965616" y="3419143"/>
            <a:ext cx="964429" cy="2346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6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854" y="0"/>
            <a:ext cx="9601200" cy="828541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Как это получилось?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854" y="1223493"/>
            <a:ext cx="9601200" cy="4114800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/>
              <a:t>Кому властвовать над </a:t>
            </a:r>
            <a:r>
              <a:rPr lang="ru-RU" sz="2800" dirty="0" err="1" smtClean="0"/>
              <a:t>Аттикой</a:t>
            </a:r>
            <a:r>
              <a:rPr lang="ru-RU" sz="2800" dirty="0" smtClean="0"/>
              <a:t> и дать имя главному городу?</a:t>
            </a:r>
          </a:p>
          <a:p>
            <a:r>
              <a:rPr lang="ru-RU" sz="2800" dirty="0" smtClean="0"/>
              <a:t>Поднял </a:t>
            </a:r>
            <a:r>
              <a:rPr lang="ru-RU" sz="2800" dirty="0" err="1"/>
              <a:t>колебатель</a:t>
            </a:r>
            <a:r>
              <a:rPr lang="ru-RU" sz="2800" dirty="0"/>
              <a:t> земли </a:t>
            </a:r>
            <a:r>
              <a:rPr lang="ru-RU" sz="2800" b="1" u="sng" dirty="0"/>
              <a:t>Посейдон</a:t>
            </a:r>
            <a:r>
              <a:rPr lang="ru-RU" sz="2800" dirty="0"/>
              <a:t> свой трезубец, ударил им в скалу, и хлынул </a:t>
            </a:r>
            <a:r>
              <a:rPr lang="ru-RU" sz="2800" b="1" dirty="0"/>
              <a:t>соленый источник </a:t>
            </a:r>
            <a:r>
              <a:rPr lang="ru-RU" sz="2800" dirty="0"/>
              <a:t>из бесплодной скалы. А </a:t>
            </a:r>
            <a:r>
              <a:rPr lang="ru-RU" sz="2800" b="1" u="sng" dirty="0"/>
              <a:t>Афина</a:t>
            </a:r>
            <a:r>
              <a:rPr lang="ru-RU" sz="2800" dirty="0"/>
              <a:t> в шлеме, с щитом и в эгиде потрясла своим копьем и глубоко вонзила его в землю. Из земли выросла священная </a:t>
            </a:r>
            <a:r>
              <a:rPr lang="ru-RU" sz="2800" b="1" dirty="0"/>
              <a:t>олива</a:t>
            </a:r>
            <a:r>
              <a:rPr lang="ru-RU" sz="2800" dirty="0"/>
              <a:t>. Боги присудили победу Афине, признав ее дар Аттике за более ценный</a:t>
            </a:r>
          </a:p>
        </p:txBody>
      </p:sp>
    </p:spTree>
    <p:extLst>
      <p:ext uri="{BB962C8B-B14F-4D97-AF65-F5344CB8AC3E}">
        <p14:creationId xmlns:p14="http://schemas.microsoft.com/office/powerpoint/2010/main" val="10417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6873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Спор Афины с Посейдоном за власть над </a:t>
            </a:r>
            <a:r>
              <a:rPr lang="ru-RU" dirty="0" err="1" smtClean="0"/>
              <a:t>Аттикой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440" y="825586"/>
            <a:ext cx="7807456" cy="547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изнес-презентация 16х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414_TF03031023.potx" id="{4C3B2409-532D-4AD1-AD7A-90A4CA81EAF2}" vid="{F12BCF30-C162-47D1-85FF-F1923DC5C4F4}"/>
    </a:ext>
  </a:extLst>
</a:theme>
</file>

<file path=ppt/theme/theme2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(широкоэкранный формат)</Template>
  <TotalTime>148</TotalTime>
  <Words>702</Words>
  <Application>Microsoft Office PowerPoint</Application>
  <PresentationFormat>Широкоэкранный</PresentationFormat>
  <Paragraphs>80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Cambria</vt:lpstr>
      <vt:lpstr>Бизнес-презентация 16х9</vt:lpstr>
      <vt:lpstr>Афина Паллада  (Минерва)</vt:lpstr>
      <vt:lpstr>Кто такая Афина?</vt:lpstr>
      <vt:lpstr>Афина родилась из головы Зевса</vt:lpstr>
      <vt:lpstr>Каким образом?</vt:lpstr>
      <vt:lpstr>Атрибуты Афины</vt:lpstr>
      <vt:lpstr>Вот здесь хорошо видна голова горгоны Медузы и змеи</vt:lpstr>
      <vt:lpstr>Афина – покровительница области Аттика  в Древней Греции</vt:lpstr>
      <vt:lpstr>Как это получилось?</vt:lpstr>
      <vt:lpstr>Спор Афины с Посейдоном за власть над Аттикой</vt:lpstr>
      <vt:lpstr>Ке́кроп</vt:lpstr>
      <vt:lpstr>Олива – очень важное дерево для греков</vt:lpstr>
      <vt:lpstr>Парфенон – главный храм Афины в городе Афины</vt:lpstr>
      <vt:lpstr>Что было внутри Парфенона?</vt:lpstr>
      <vt:lpstr>А вот еще один храм,  рядом с Парфеноном</vt:lpstr>
      <vt:lpstr>Эрехтейон – храм, построенный на месте спора Афины с Посейдоном</vt:lpstr>
      <vt:lpstr>Оба храма находятся на высоком холме - Акрополе</vt:lpstr>
      <vt:lpstr>Афина – богиня-девственница</vt:lpstr>
      <vt:lpstr>Иоганн Генрих Фюссли «Тиресий перед Одиссеем»</vt:lpstr>
      <vt:lpstr>Самый знаменитый миф  про Афину</vt:lpstr>
      <vt:lpstr>Афина и Арахна</vt:lpstr>
      <vt:lpstr>Арахна – девушка, вызвавшая богиню Афину  на состязание в рукоделии</vt:lpstr>
      <vt:lpstr>И Афина пришла</vt:lpstr>
      <vt:lpstr>Состязание Афины и Арахны</vt:lpstr>
      <vt:lpstr>Кто победил?</vt:lpstr>
      <vt:lpstr>Наказание Арахны</vt:lpstr>
      <vt:lpstr>А так изобразил богиню Афину австрийский художник Густав Климт в 1898 году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Афина Паллада  (Минерва)</dc:title>
  <dc:creator>User</dc:creator>
  <cp:lastModifiedBy>User</cp:lastModifiedBy>
  <cp:revision>20</cp:revision>
  <dcterms:created xsi:type="dcterms:W3CDTF">2020-04-13T17:28:44Z</dcterms:created>
  <dcterms:modified xsi:type="dcterms:W3CDTF">2020-04-14T12:07:29Z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