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1" r:id="rId2"/>
    <p:sldId id="262" r:id="rId3"/>
    <p:sldId id="263" r:id="rId4"/>
    <p:sldId id="264" r:id="rId5"/>
    <p:sldId id="266" r:id="rId6"/>
    <p:sldId id="267" r:id="rId7"/>
    <p:sldId id="265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9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4706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ADECFF-C1E6-41B7-861F-BE2B26CDAB05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F848B8F-24F3-4766-A59C-71045DA4FEF0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58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Прямая соединительная линия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Прямая соединительная линия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Группа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Прямая соединительная линия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Группа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Прямая соединительная линия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D30A75-6773-4051-8E3B-50DEBD5B27F5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928C6E-EC50-49F1-B95C-FD73C1D14895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9ED9D4-4098-4CD3-A9A7-C343301264F2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Прямая соединительная линия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Группа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Группа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7FFE1D-B4BF-42B3-9799-021BB66D51E4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3AC169-0119-4659-9B73-547F9C11A152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E940F-5E05-43A4-90CE-E7C7653F1C67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Группа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Прямая соединительная линия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Группа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Прямая соединительная линия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Прямая соединительная линия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Группа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Прямая соединительная линия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Прямая соединительная линия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Прямая соединительная линия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Прямая соединительная линия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Прямая соединительная линия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Прямая соединительная линия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Прямая соединительная линия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Прямая соединительная линия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Группа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Прямая соединительная линия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Прямая соединительная линия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Прямая соединительная линия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Прямая соединительная линия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Прямая соединительная линия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Прямая соединительная линия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Нижний колонтитул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12" name="Дата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01554F-F072-4658-949A-7A94F490DB04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214" name="Номер слайда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Группа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Группа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Группа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Прямоугольник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cxnSp>
        <p:nvCxnSpPr>
          <p:cNvPr id="60" name="Прямая соединительная линия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B0BFD1E-E11D-434C-9F87-0B5F0A29CFEC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Группа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Группа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Прямоугольник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dirty="0" smtClean="0"/>
              <a:t>Щелкните значок, чтобы добавить 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Прямая соединительная линия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Группа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Прямая соединительная линия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Группа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Прямая соединительная линия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Прямая соединительная линия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Прямая соединительная линия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Прямая соединительная линия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Прямая соединительная линия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Прямая соединительная линия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Группа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Прямая соединительная линия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Прямая соединительная линия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Прямая соединительная линия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148" name="Прямая соединительная линия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99137652-B7E4-4AE8-853E-9803CAFAAF7E}" type="datetime1">
              <a:rPr lang="ru-RU" smtClean="0"/>
              <a:t>21.04.2020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274" y="672974"/>
            <a:ext cx="5965547" cy="3383280"/>
          </a:xfrm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Гермес (Меркурий)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067" y="244341"/>
            <a:ext cx="3661088" cy="48814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772" y="156123"/>
            <a:ext cx="4354132" cy="114238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История кадуцея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7465" y="1981201"/>
            <a:ext cx="5666704" cy="3809999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2400" dirty="0" smtClean="0"/>
              <a:t>Рассмотрим его повнимательнее. Это жезл</a:t>
            </a:r>
            <a:r>
              <a:rPr lang="ru-RU" sz="2400" dirty="0"/>
              <a:t> с крылышками на верхушке, обвитый двумя смотрящими друг на друга </a:t>
            </a:r>
            <a:r>
              <a:rPr lang="ru-RU" sz="2400" dirty="0" smtClean="0"/>
              <a:t>змеями</a:t>
            </a:r>
          </a:p>
          <a:p>
            <a:r>
              <a:rPr lang="ru-RU" sz="2400" dirty="0" smtClean="0"/>
              <a:t>Однажды Гермес </a:t>
            </a:r>
            <a:r>
              <a:rPr lang="ru-RU" sz="2400" dirty="0"/>
              <a:t>поставил </a:t>
            </a:r>
            <a:r>
              <a:rPr lang="ru-RU" sz="2400" dirty="0" smtClean="0"/>
              <a:t>палку </a:t>
            </a:r>
            <a:r>
              <a:rPr lang="ru-RU" sz="2400" dirty="0"/>
              <a:t>между двумя борющимися </a:t>
            </a:r>
            <a:r>
              <a:rPr lang="ru-RU" sz="2400" dirty="0" smtClean="0"/>
              <a:t>змеями</a:t>
            </a:r>
            <a:r>
              <a:rPr lang="ru-RU" sz="2400" dirty="0"/>
              <a:t>. Они прекратили борьбу и тотчас же обвили </a:t>
            </a:r>
            <a:r>
              <a:rPr lang="ru-RU" sz="2400" dirty="0" smtClean="0"/>
              <a:t>ее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9" y="820649"/>
            <a:ext cx="4807418" cy="48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899" y="334849"/>
            <a:ext cx="4276859" cy="575715"/>
          </a:xfrm>
        </p:spPr>
        <p:txBody>
          <a:bodyPr/>
          <a:lstStyle/>
          <a:p>
            <a:r>
              <a:rPr lang="ru-RU" dirty="0" smtClean="0"/>
              <a:t>Найдите кадуцей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715" y="1697866"/>
            <a:ext cx="4470043" cy="38099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Это картина русского художника Александра Иванова </a:t>
            </a:r>
            <a:r>
              <a:rPr lang="ru-RU" b="1" dirty="0" smtClean="0"/>
              <a:t>«Приам, испрашивающий у Ахилла тело Гектора» </a:t>
            </a:r>
            <a:r>
              <a:rPr lang="ru-RU" dirty="0" smtClean="0"/>
              <a:t>(1824, ГТГ).</a:t>
            </a:r>
          </a:p>
          <a:p>
            <a:r>
              <a:rPr lang="ru-RU" dirty="0" smtClean="0"/>
              <a:t>Здесь изображен эпизод из истории </a:t>
            </a:r>
            <a:r>
              <a:rPr lang="ru-RU" b="1" dirty="0" smtClean="0"/>
              <a:t>Троянской войны</a:t>
            </a:r>
            <a:r>
              <a:rPr lang="ru-RU" dirty="0" smtClean="0"/>
              <a:t>, </a:t>
            </a:r>
            <a:r>
              <a:rPr lang="ru-RU" dirty="0"/>
              <a:t>повествующий о </a:t>
            </a:r>
            <a:r>
              <a:rPr lang="ru-RU" dirty="0" smtClean="0"/>
              <a:t>троянском царе Приаме</a:t>
            </a:r>
            <a:r>
              <a:rPr lang="ru-RU" dirty="0"/>
              <a:t>, </a:t>
            </a:r>
            <a:r>
              <a:rPr lang="ru-RU" dirty="0" smtClean="0"/>
              <a:t>который тайно явился </a:t>
            </a:r>
            <a:r>
              <a:rPr lang="ru-RU" dirty="0"/>
              <a:t>к </a:t>
            </a:r>
            <a:r>
              <a:rPr lang="ru-RU" dirty="0" smtClean="0"/>
              <a:t>своему врагу Ахиллесу</a:t>
            </a:r>
            <a:r>
              <a:rPr lang="ru-RU" dirty="0"/>
              <a:t>.</a:t>
            </a:r>
            <a:r>
              <a:rPr lang="ru-RU" dirty="0" smtClean="0"/>
              <a:t> Он  просит </a:t>
            </a:r>
            <a:r>
              <a:rPr lang="ru-RU" dirty="0"/>
              <a:t>его вернуть тело своего погибшего сына Гектора для погребения. </a:t>
            </a:r>
            <a:r>
              <a:rPr lang="ru-RU" dirty="0" smtClean="0"/>
              <a:t>Кадуцей свидетельствует, что старый царь Трои пришел к своему врагу с миром.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1" y="407829"/>
            <a:ext cx="6908903" cy="55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1707" y="206061"/>
            <a:ext cx="5178380" cy="82199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Гермес-воришка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1707" y="1852412"/>
            <a:ext cx="5178380" cy="3809999"/>
          </a:xfrm>
        </p:spPr>
        <p:txBody>
          <a:bodyPr>
            <a:normAutofit/>
          </a:bodyPr>
          <a:lstStyle/>
          <a:p>
            <a:r>
              <a:rPr lang="ru-RU" sz="2400" dirty="0"/>
              <a:t>Никто не может превзойти его в ловкости, хитрости и даже в воровстве, так как он необычайно ловкий вор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Это он украл однажды в шутку у Зевса его скипетр, у Посейдона – трезубец, у Аполлона – золотые стрелы и лук, а у Ареса – меч.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-112" b="5078"/>
          <a:stretch/>
        </p:blipFill>
        <p:spPr>
          <a:xfrm>
            <a:off x="579549" y="206061"/>
            <a:ext cx="4263132" cy="58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642" y="0"/>
            <a:ext cx="9601200" cy="1142385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Гермес похищает коров Аполлона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173532" y="991674"/>
            <a:ext cx="4701862" cy="5087154"/>
          </a:xfrm>
        </p:spPr>
        <p:txBody>
          <a:bodyPr>
            <a:normAutofit/>
          </a:bodyPr>
          <a:lstStyle/>
          <a:p>
            <a:r>
              <a:rPr lang="ru-RU" sz="2400" dirty="0"/>
              <a:t>Первое воровство </a:t>
            </a:r>
            <a:r>
              <a:rPr lang="ru-RU" sz="2400" dirty="0" smtClean="0"/>
              <a:t>Гермес совершил </a:t>
            </a:r>
            <a:r>
              <a:rPr lang="ru-RU" sz="2400" dirty="0"/>
              <a:t>ещё в младенчестве. </a:t>
            </a:r>
            <a:r>
              <a:rPr lang="ru-RU" sz="2400" dirty="0" smtClean="0"/>
              <a:t>Тихонько</a:t>
            </a:r>
            <a:r>
              <a:rPr lang="ru-RU" sz="2400" dirty="0"/>
              <a:t>, чтобы не заметила мать, выбрался Гермес из пеленок, выпрыгнул из колыбели и прокрался к выходу из грота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У самого грота он увидал черепаху, поймал ее и из щита черепахи и трех веток сделал первую лиру, натянув на нее сладкозвучные струны</a:t>
            </a:r>
            <a:r>
              <a:rPr lang="ru-RU" sz="2400" dirty="0" smtClean="0"/>
              <a:t>. Лиру он оставил в пещере.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8" y="1271439"/>
            <a:ext cx="4176122" cy="4109060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14" y="1271439"/>
            <a:ext cx="2300238" cy="41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5195" y="169002"/>
            <a:ext cx="4998076" cy="1142385"/>
          </a:xfrm>
        </p:spPr>
        <p:txBody>
          <a:bodyPr/>
          <a:lstStyle/>
          <a:p>
            <a:r>
              <a:rPr lang="ru-RU" dirty="0" smtClean="0"/>
              <a:t>Аполлон музицирует и не замечает похищения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6558" y="1981201"/>
            <a:ext cx="4998076" cy="380999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Гермес </a:t>
            </a:r>
            <a:r>
              <a:rPr lang="ru-RU" sz="2400" dirty="0"/>
              <a:t>похитил из стада Аполлона </a:t>
            </a:r>
            <a:r>
              <a:rPr lang="ru-RU" sz="2400" dirty="0" smtClean="0"/>
              <a:t>пятнадцать (или пятьдесят) </a:t>
            </a:r>
            <a:r>
              <a:rPr lang="ru-RU" sz="2400" dirty="0"/>
              <a:t>коров, привязал к их ногам тростник и ветки, чтобы замести след, и быстро погнал коров по направлению </a:t>
            </a:r>
            <a:r>
              <a:rPr lang="ru-RU" sz="2400" dirty="0" smtClean="0"/>
              <a:t>к своей пещере.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8" y="34521"/>
            <a:ext cx="5154900" cy="66111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1664" y="6276348"/>
            <a:ext cx="645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Клод </a:t>
            </a:r>
            <a:r>
              <a:rPr lang="ru-RU" dirty="0" err="1" smtClean="0"/>
              <a:t>Лоррен</a:t>
            </a:r>
            <a:r>
              <a:rPr lang="ru-RU" dirty="0" smtClean="0"/>
              <a:t> </a:t>
            </a:r>
            <a:r>
              <a:rPr lang="ru-RU" dirty="0"/>
              <a:t>«Пейзаж с Аполлоном и Меркурием</a:t>
            </a:r>
            <a:r>
              <a:rPr lang="ru-RU" dirty="0" smtClean="0"/>
              <a:t>», </a:t>
            </a:r>
            <a:r>
              <a:rPr lang="ru-RU" dirty="0"/>
              <a:t>1645</a:t>
            </a:r>
          </a:p>
        </p:txBody>
      </p:sp>
    </p:spTree>
    <p:extLst>
      <p:ext uri="{BB962C8B-B14F-4D97-AF65-F5344CB8AC3E}">
        <p14:creationId xmlns:p14="http://schemas.microsoft.com/office/powerpoint/2010/main" val="388607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5791" y="0"/>
            <a:ext cx="6722772" cy="114238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Гермес превращает </a:t>
            </a:r>
            <a:br>
              <a:rPr lang="ru-RU" sz="3600" dirty="0" smtClean="0"/>
            </a:br>
            <a:r>
              <a:rPr lang="ru-RU" sz="3600" dirty="0" smtClean="0"/>
              <a:t>старика в камень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0485" y="1249249"/>
            <a:ext cx="7328078" cy="5325415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dirty="0" smtClean="0"/>
              <a:t>В пути Гермес повстречал </a:t>
            </a:r>
            <a:r>
              <a:rPr lang="ru-RU" dirty="0"/>
              <a:t>старика, работавшего в своем винограднике.</a:t>
            </a:r>
          </a:p>
          <a:p>
            <a:pPr fontAlgn="base"/>
            <a:r>
              <a:rPr lang="ru-RU" dirty="0"/>
              <a:t>– Возьми себе одну из этих коров, – сказал ему Гермес, – только никому не рассказывай, что видел, как я прогнал здесь коров.</a:t>
            </a:r>
          </a:p>
          <a:p>
            <a:pPr fontAlgn="base"/>
            <a:r>
              <a:rPr lang="ru-RU" dirty="0"/>
              <a:t>Старик, обрадованный щедрым подарком, дал слово Гермесу молчать и не показывать никому, куда тот погнал коров. Гермес пошел дальше. Но он отошел еще недалеко, как ему захотелось испытать старика, – </a:t>
            </a:r>
            <a:r>
              <a:rPr lang="ru-RU" u="sng" dirty="0"/>
              <a:t>сдержит ли он данное </a:t>
            </a:r>
            <a:r>
              <a:rPr lang="ru-RU" u="sng" dirty="0" smtClean="0"/>
              <a:t>слово</a:t>
            </a:r>
            <a:r>
              <a:rPr lang="ru-RU" dirty="0" smtClean="0"/>
              <a:t>? </a:t>
            </a:r>
            <a:r>
              <a:rPr lang="ru-RU" dirty="0"/>
              <a:t>Спрятав коров в лесу и изменив свой вид, вернулся он назад и спросил старика:</a:t>
            </a:r>
          </a:p>
          <a:p>
            <a:pPr fontAlgn="base"/>
            <a:r>
              <a:rPr lang="ru-RU" dirty="0"/>
              <a:t>– Скажи-ка, не прогонял ли тут мальчик коров? Если ты мне укажешь, куда он их прогнал, я дам тебе быка и корову.</a:t>
            </a:r>
          </a:p>
          <a:p>
            <a:pPr fontAlgn="base"/>
            <a:r>
              <a:rPr lang="ru-RU" dirty="0"/>
              <a:t>Недолго колебался старик, сказать или нет, очень уж хотелось ему получить еще быка и корову, и он показал Гермесу, куда угнал мальчик коров. Страшно рассердился Гермес на старика за то, что он не сдержал слова, и в гневе превратил его в </a:t>
            </a:r>
            <a:r>
              <a:rPr lang="ru-RU" u="sng" dirty="0"/>
              <a:t>немую скалу</a:t>
            </a:r>
            <a:r>
              <a:rPr lang="ru-RU" dirty="0"/>
              <a:t>, чтобы вечно молчал он и помнил, что надо держать данное слово.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78" t="9902" r="11245" b="8631"/>
          <a:stretch/>
        </p:blipFill>
        <p:spPr>
          <a:xfrm>
            <a:off x="103030" y="206062"/>
            <a:ext cx="4194797" cy="60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0061" y="128789"/>
            <a:ext cx="6438363" cy="78335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Взаимовыгодный обмен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7461" y="1091015"/>
            <a:ext cx="6439436" cy="528402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Пригнав коров, Гермес спокойно вернулся в грот к матери своей Майе и лег потихоньку в колыбель, завернувшись в пеленки</a:t>
            </a:r>
            <a:r>
              <a:rPr lang="ru-RU" dirty="0" smtClean="0"/>
              <a:t>.</a:t>
            </a:r>
          </a:p>
          <a:p>
            <a:r>
              <a:rPr lang="ru-RU" dirty="0"/>
              <a:t>Аполлон уже заметил пропажу коров и пустился их разыскивать. </a:t>
            </a:r>
            <a:r>
              <a:rPr lang="ru-RU" dirty="0" smtClean="0"/>
              <a:t>После </a:t>
            </a:r>
            <a:r>
              <a:rPr lang="ru-RU" dirty="0"/>
              <a:t>долгих бесплодных поисков, пришел он к гроту Майи</a:t>
            </a:r>
            <a:r>
              <a:rPr lang="ru-RU" dirty="0" smtClean="0"/>
              <a:t>.</a:t>
            </a:r>
          </a:p>
          <a:p>
            <a:r>
              <a:rPr lang="ru-RU" dirty="0"/>
              <a:t>Аполлон вытащил из колыбели Гермеса и заставил его идти в пеленках к отцу их Зевсу. Зевс велел ему отдать Аполлону похищенных коров</a:t>
            </a:r>
            <a:r>
              <a:rPr lang="ru-RU" dirty="0" smtClean="0"/>
              <a:t>.</a:t>
            </a:r>
          </a:p>
          <a:p>
            <a:r>
              <a:rPr lang="ru-RU" dirty="0"/>
              <a:t>Пока Аполлон выгонял коров из пещеры, Гермес сел около нее на камне и заиграл на </a:t>
            </a:r>
            <a:r>
              <a:rPr lang="ru-RU" dirty="0" smtClean="0"/>
              <a:t>лире. Изумленный </a:t>
            </a:r>
            <a:r>
              <a:rPr lang="ru-RU" dirty="0"/>
              <a:t>Аполлон с восторгом слушал игру Гермеса. Он отдал Гермесу за его лиру похищенных коров, – так пленили его звуки лиры</a:t>
            </a:r>
            <a:r>
              <a:rPr lang="ru-RU" dirty="0" smtClean="0"/>
              <a:t>.</a:t>
            </a:r>
          </a:p>
          <a:p>
            <a:r>
              <a:rPr lang="ru-RU" dirty="0"/>
              <a:t>Расстались оба бога друзьями, дав клятвы друг другу о вечной дружбе.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7" y="218941"/>
            <a:ext cx="4345517" cy="5817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8112" y="6375042"/>
            <a:ext cx="259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Аполлон и Меркурий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81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490" y="1740225"/>
            <a:ext cx="9601200" cy="114238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Гермеса очень любили изображать скульпторы и живописцы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048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7312" y="726850"/>
            <a:ext cx="5577626" cy="11423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Джамболонья</a:t>
            </a:r>
            <a:r>
              <a:rPr lang="ru-RU" dirty="0" smtClean="0"/>
              <a:t> «Меркурий», 1565</a:t>
            </a:r>
            <a:r>
              <a:rPr lang="ru-RU" dirty="0"/>
              <a:t>, Национальный музей </a:t>
            </a:r>
            <a:r>
              <a:rPr lang="ru-RU" dirty="0" err="1"/>
              <a:t>Барджелло</a:t>
            </a:r>
            <a:r>
              <a:rPr lang="ru-RU" dirty="0"/>
              <a:t>, Флоренция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3224" y="2575775"/>
            <a:ext cx="4753376" cy="32154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Обратите внимание, что итальянские художники используют римское имя бога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3" y="176681"/>
            <a:ext cx="3336212" cy="64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7464" y="619763"/>
            <a:ext cx="5576553" cy="11423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Жан-Батист </a:t>
            </a:r>
            <a:r>
              <a:rPr lang="ru-RU" dirty="0" err="1" smtClean="0"/>
              <a:t>Пигаль</a:t>
            </a:r>
            <a:r>
              <a:rPr lang="ru-RU" dirty="0" smtClean="0"/>
              <a:t> «Меркурий, завязывающий сандалию», 1744, Лувр, Париж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1252" y="2187263"/>
            <a:ext cx="5616260" cy="3809999"/>
          </a:xfrm>
        </p:spPr>
        <p:txBody>
          <a:bodyPr>
            <a:noAutofit/>
          </a:bodyPr>
          <a:lstStyle/>
          <a:p>
            <a:r>
              <a:rPr lang="ru-RU" sz="2400" dirty="0" smtClean="0"/>
              <a:t>А это знаменитое произведение французского скульптора</a:t>
            </a:r>
          </a:p>
          <a:p>
            <a:r>
              <a:rPr lang="ru-RU" sz="2400" dirty="0" smtClean="0"/>
              <a:t>Обратите внимание, что Гермес(Меркурий) всегда изображается худощавым юношей.</a:t>
            </a:r>
          </a:p>
          <a:p>
            <a:r>
              <a:rPr lang="ru-RU" sz="2400" dirty="0" smtClean="0"/>
              <a:t>Он служил олицетворением </a:t>
            </a:r>
            <a:r>
              <a:rPr lang="ru-RU" sz="2400" u="sng" dirty="0"/>
              <a:t>юношеской силы</a:t>
            </a:r>
            <a:r>
              <a:rPr lang="ru-RU" sz="2400" dirty="0"/>
              <a:t>. Всюду в </a:t>
            </a:r>
            <a:r>
              <a:rPr lang="ru-RU" sz="2400" dirty="0" smtClean="0"/>
              <a:t>палестрах (гимнастических школах Древней Греции) </a:t>
            </a:r>
            <a:r>
              <a:rPr lang="ru-RU" sz="2400" dirty="0"/>
              <a:t>стояли его статуи. Он бог молодых атлетов.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4" y="75128"/>
            <a:ext cx="4350291" cy="6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3679" y="334851"/>
            <a:ext cx="5447764" cy="731838"/>
          </a:xfrm>
        </p:spPr>
        <p:txBody>
          <a:bodyPr/>
          <a:lstStyle/>
          <a:p>
            <a:r>
              <a:rPr lang="ru-RU" dirty="0"/>
              <a:t>1. Бог торговли и обмана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1864" y="1981201"/>
            <a:ext cx="3864735" cy="3809999"/>
          </a:xfrm>
        </p:spPr>
        <p:txBody>
          <a:bodyPr/>
          <a:lstStyle/>
          <a:p>
            <a:r>
              <a:rPr lang="ru-RU" sz="2400" dirty="0"/>
              <a:t>Никто не может превзойти его в ловкости, хитрости и даже в </a:t>
            </a:r>
            <a:r>
              <a:rPr lang="ru-RU" sz="2400" dirty="0" smtClean="0"/>
              <a:t>воровстве</a:t>
            </a:r>
          </a:p>
          <a:p>
            <a:r>
              <a:rPr lang="ru-RU" sz="2400" dirty="0"/>
              <a:t>Своим покровителем его считали купцы</a:t>
            </a:r>
            <a:r>
              <a:rPr lang="ru-RU" dirty="0"/>
              <a:t>.</a:t>
            </a: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0" b="51885"/>
          <a:stretch/>
        </p:blipFill>
        <p:spPr>
          <a:xfrm>
            <a:off x="560687" y="221597"/>
            <a:ext cx="542145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0609" y="0"/>
            <a:ext cx="11320530" cy="114238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Жан-Батист Шарден </a:t>
            </a:r>
            <a:r>
              <a:rPr lang="ru-RU" sz="3600" dirty="0"/>
              <a:t>«Натюрморт с атрибутами искусств</a:t>
            </a:r>
            <a:r>
              <a:rPr lang="ru-RU" sz="3600" dirty="0" smtClean="0"/>
              <a:t>», 1766, Эрмитаж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740202" y="1646239"/>
            <a:ext cx="3940937" cy="449269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Узнали, кто в центре?</a:t>
            </a:r>
          </a:p>
          <a:p>
            <a:r>
              <a:rPr lang="ru-RU" dirty="0"/>
              <a:t>С</a:t>
            </a:r>
            <a:r>
              <a:rPr lang="ru-RU" dirty="0" smtClean="0"/>
              <a:t>татуэтка </a:t>
            </a:r>
            <a:r>
              <a:rPr lang="ru-RU" dirty="0"/>
              <a:t>Меркурия работы Жана-Батиста </a:t>
            </a:r>
            <a:r>
              <a:rPr lang="ru-RU" dirty="0" err="1"/>
              <a:t>Пигаля</a:t>
            </a:r>
            <a:r>
              <a:rPr lang="ru-RU" dirty="0"/>
              <a:t>, расположенная в центре композиции, </a:t>
            </a:r>
            <a:r>
              <a:rPr lang="ru-RU" dirty="0" smtClean="0"/>
              <a:t>принадлежала французскому художнику  Шардену (у этой скульптуры есть несколько вариантов). Он изобразил ее на своей картине.</a:t>
            </a:r>
          </a:p>
          <a:p>
            <a:r>
              <a:rPr lang="ru-RU" dirty="0"/>
              <a:t>Картина </a:t>
            </a:r>
            <a:r>
              <a:rPr lang="ru-RU" dirty="0" smtClean="0"/>
              <a:t>была написана по </a:t>
            </a:r>
            <a:r>
              <a:rPr lang="ru-RU" dirty="0"/>
              <a:t>заказу российской императрицы Екатерины </a:t>
            </a:r>
            <a:r>
              <a:rPr lang="ru-RU" dirty="0" smtClean="0"/>
              <a:t>II, и ее можно </a:t>
            </a:r>
            <a:r>
              <a:rPr lang="ru-RU" dirty="0"/>
              <a:t>у</a:t>
            </a:r>
            <a:r>
              <a:rPr lang="ru-RU" dirty="0" smtClean="0"/>
              <a:t>видеть в Санкт-Петербурге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1298509"/>
            <a:ext cx="6812923" cy="5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642" y="0"/>
            <a:ext cx="9601200" cy="8477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Гуляя по Невскому в Санкт-Петербурге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0355" y="1878170"/>
            <a:ext cx="3851856" cy="4200658"/>
          </a:xfrm>
        </p:spPr>
        <p:txBody>
          <a:bodyPr/>
          <a:lstStyle/>
          <a:p>
            <a:r>
              <a:rPr lang="ru-RU" dirty="0" smtClean="0"/>
              <a:t>А если вы будете гулять по Невскому проспекту, то можете увидеть известное здание, построенное в начале 20 века. Это знаменитый Елисеевский магазин</a:t>
            </a:r>
          </a:p>
          <a:p>
            <a:r>
              <a:rPr lang="ru-RU" dirty="0" smtClean="0"/>
              <a:t>Елисеевы – богатые русские купцы, торговавшие дорогими винами, колониальными товарами, привезенными издалека (кофе, какао, пряности).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" y="1585036"/>
            <a:ext cx="7244977" cy="47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248" y="-296214"/>
            <a:ext cx="9601200" cy="114238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На фасаде здания – четыре статуи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4445" y="1981201"/>
            <a:ext cx="3979572" cy="380999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Эта статуя называется «Торговля»</a:t>
            </a:r>
          </a:p>
          <a:p>
            <a:r>
              <a:rPr lang="ru-RU" sz="2400" dirty="0" smtClean="0"/>
              <a:t>Догадайтесь, кто это?</a:t>
            </a:r>
          </a:p>
          <a:p>
            <a:r>
              <a:rPr lang="ru-RU" sz="2400" dirty="0" smtClean="0"/>
              <a:t>А почему у его ног якорь?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1" y="1292073"/>
            <a:ext cx="6995705" cy="48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249" y="163318"/>
            <a:ext cx="6759607" cy="650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016" y="192615"/>
            <a:ext cx="4468968" cy="758164"/>
          </a:xfrm>
        </p:spPr>
        <p:txBody>
          <a:bodyPr/>
          <a:lstStyle/>
          <a:p>
            <a:r>
              <a:rPr lang="ru-RU" dirty="0"/>
              <a:t>2. Посланник богов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2016" y="2006959"/>
            <a:ext cx="4302617" cy="3809999"/>
          </a:xfrm>
        </p:spPr>
        <p:txBody>
          <a:bodyPr/>
          <a:lstStyle/>
          <a:p>
            <a:r>
              <a:rPr lang="ru-RU" sz="2400" dirty="0" smtClean="0"/>
              <a:t>Гермес прислуживал </a:t>
            </a:r>
            <a:r>
              <a:rPr lang="ru-RU" sz="2400" dirty="0"/>
              <a:t>верховному богу Зевсу и </a:t>
            </a:r>
            <a:r>
              <a:rPr lang="ru-RU" sz="2400" dirty="0" smtClean="0"/>
              <a:t>выполнял </a:t>
            </a:r>
            <a:r>
              <a:rPr lang="ru-RU" sz="2400" dirty="0"/>
              <a:t>его </a:t>
            </a:r>
            <a:r>
              <a:rPr lang="ru-RU" sz="2400" dirty="0" smtClean="0"/>
              <a:t>поручения, а также поручения других богов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9" y="192615"/>
            <a:ext cx="4262198" cy="59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3982" y="323549"/>
            <a:ext cx="4701862" cy="1142385"/>
          </a:xfrm>
        </p:spPr>
        <p:txBody>
          <a:bodyPr/>
          <a:lstStyle/>
          <a:p>
            <a:r>
              <a:rPr lang="ru-RU" dirty="0"/>
              <a:t>3. Охранитель дорог и домов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9587" y="2045595"/>
            <a:ext cx="4829579" cy="380999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Гермы</a:t>
            </a:r>
            <a:r>
              <a:rPr lang="ru-RU" sz="2400" dirty="0" smtClean="0"/>
              <a:t> – четырехгранные столбы с головой Гермеса</a:t>
            </a:r>
          </a:p>
          <a:p>
            <a:r>
              <a:rPr lang="ru-RU" sz="2400" dirty="0"/>
              <a:t>Гермес охраняет пути, и посвященные ему </a:t>
            </a:r>
            <a:r>
              <a:rPr lang="ru-RU" sz="2400" dirty="0" smtClean="0"/>
              <a:t>гермы ставили  </a:t>
            </a:r>
            <a:r>
              <a:rPr lang="ru-RU" sz="2400" dirty="0"/>
              <a:t>при дорогах, на перекрестках и у входов в дома всюду в </a:t>
            </a:r>
            <a:r>
              <a:rPr lang="ru-RU" sz="2400" dirty="0" smtClean="0"/>
              <a:t>Древней Греции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67" y="100295"/>
            <a:ext cx="2231329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2919" y="0"/>
            <a:ext cx="5937160" cy="114238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Герма Перикла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0952" y="1981201"/>
            <a:ext cx="4224271" cy="380999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Кстати, впоследствии гермами стали называть статуи на четырехгранном столбе не только с изображением Гермеса, а и вполне реальных исторических лиц</a:t>
            </a:r>
          </a:p>
          <a:p>
            <a:r>
              <a:rPr lang="ru-RU" sz="2400" dirty="0" smtClean="0"/>
              <a:t>Перикл – афинский стратег (полководец)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01" y="169002"/>
            <a:ext cx="3212699" cy="64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853" y="1456889"/>
            <a:ext cx="9601200" cy="114238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Но вернемся к Гермесу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083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3076" y="93986"/>
            <a:ext cx="5101107" cy="11423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4. Проводник душ умерших в царство Аида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7774" y="1942564"/>
            <a:ext cx="4611710" cy="380999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Гермес – в центре, справа – душа умершей, а кто слева?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786"/>
            <a:ext cx="6491006" cy="50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8827" y="575563"/>
            <a:ext cx="5397321" cy="11423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Родители Гермеса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3830" y="2358981"/>
            <a:ext cx="4972318" cy="380999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25000"/>
                  </a:schemeClr>
                </a:solidFill>
              </a:rPr>
              <a:t>отец – </a:t>
            </a:r>
            <a:r>
              <a:rPr lang="ru-RU" sz="3200" b="1" dirty="0" smtClean="0">
                <a:solidFill>
                  <a:schemeClr val="accent6">
                    <a:lumMod val="25000"/>
                  </a:schemeClr>
                </a:solidFill>
              </a:rPr>
              <a:t>Зевс</a:t>
            </a:r>
          </a:p>
          <a:p>
            <a:r>
              <a:rPr lang="ru-RU" sz="3200" b="1" dirty="0" smtClean="0">
                <a:solidFill>
                  <a:schemeClr val="accent6">
                    <a:lumMod val="25000"/>
                  </a:schemeClr>
                </a:solidFill>
              </a:rPr>
              <a:t>мать </a:t>
            </a:r>
            <a:r>
              <a:rPr lang="ru-RU" sz="3200" b="1" dirty="0">
                <a:solidFill>
                  <a:schemeClr val="accent6">
                    <a:lumMod val="25000"/>
                  </a:schemeClr>
                </a:solidFill>
              </a:rPr>
              <a:t>– горная нимфа Майя</a:t>
            </a:r>
            <a:br>
              <a:rPr lang="ru-RU" sz="3200" b="1" dirty="0">
                <a:solidFill>
                  <a:schemeClr val="accent6">
                    <a:lumMod val="25000"/>
                  </a:schemeClr>
                </a:solidFill>
              </a:rPr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531" r="28545" b="1063"/>
          <a:stretch/>
        </p:blipFill>
        <p:spPr>
          <a:xfrm>
            <a:off x="1024943" y="206599"/>
            <a:ext cx="3419826" cy="5794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6828" y="6362164"/>
            <a:ext cx="20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Гермес в детстве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0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8973" y="0"/>
            <a:ext cx="6246255" cy="114238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Атрибуты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7161" y="1981201"/>
            <a:ext cx="5628067" cy="380999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Крылатая шапка и сандалии</a:t>
            </a:r>
          </a:p>
          <a:p>
            <a:r>
              <a:rPr lang="ru-RU" sz="2800" b="1" dirty="0" smtClean="0"/>
              <a:t>Кадуцей</a:t>
            </a:r>
            <a:r>
              <a:rPr lang="ru-RU" sz="2800" dirty="0" smtClean="0"/>
              <a:t> – жезл примирения</a:t>
            </a:r>
          </a:p>
          <a:p>
            <a:r>
              <a:rPr lang="ru-RU" sz="2800" dirty="0" smtClean="0"/>
              <a:t>Мешочек с деньгами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07" y="157915"/>
            <a:ext cx="2389839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Ромбовидная сетка, 16 х 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2_TF03031015.potx" id="{0A727C4B-544D-4288-9BF7-2D6FAFA96F04}" vid="{F53E4634-F5A1-4F7B-A57E-D4ECF71AE968}"/>
    </a:ext>
  </a:extLst>
</a:theme>
</file>

<file path=ppt/theme/theme2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ромбовидной сеткой (широкоэкранный формат)</Template>
  <TotalTime>200</TotalTime>
  <Words>770</Words>
  <Application>Microsoft Office PowerPoint</Application>
  <PresentationFormat>Широкоэкранный</PresentationFormat>
  <Paragraphs>70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Arial</vt:lpstr>
      <vt:lpstr>Ромбовидная сетка, 16 х 9</vt:lpstr>
      <vt:lpstr>Гермес (Меркурий)</vt:lpstr>
      <vt:lpstr>1. Бог торговли и обмана</vt:lpstr>
      <vt:lpstr>2. Посланник богов</vt:lpstr>
      <vt:lpstr>3. Охранитель дорог и домов</vt:lpstr>
      <vt:lpstr>Герма Перикла</vt:lpstr>
      <vt:lpstr>Но вернемся к Гермесу</vt:lpstr>
      <vt:lpstr>4. Проводник душ умерших в царство Аида</vt:lpstr>
      <vt:lpstr>Родители Гермеса</vt:lpstr>
      <vt:lpstr>Атрибуты</vt:lpstr>
      <vt:lpstr>История кадуцея</vt:lpstr>
      <vt:lpstr>Найдите кадуцей</vt:lpstr>
      <vt:lpstr>Гермес-воришка</vt:lpstr>
      <vt:lpstr>Гермес похищает коров Аполлона </vt:lpstr>
      <vt:lpstr>Аполлон музицирует и не замечает похищения </vt:lpstr>
      <vt:lpstr>Гермес превращает  старика в камень</vt:lpstr>
      <vt:lpstr>Взаимовыгодный обмен</vt:lpstr>
      <vt:lpstr>Гермеса очень любили изображать скульпторы и живописцы</vt:lpstr>
      <vt:lpstr>Джамболонья «Меркурий», 1565, Национальный музей Барджелло, Флоренция </vt:lpstr>
      <vt:lpstr>Жан-Батист Пигаль «Меркурий, завязывающий сандалию», 1744, Лувр, Париж</vt:lpstr>
      <vt:lpstr>Жан-Батист Шарден «Натюрморт с атрибутами искусств», 1766, Эрмитаж</vt:lpstr>
      <vt:lpstr>Гуляя по Невскому в Санкт-Петербурге</vt:lpstr>
      <vt:lpstr>На фасаде здания – четыре статуи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Гермес (Меркурий)</dc:title>
  <dc:creator>User</dc:creator>
  <cp:lastModifiedBy>User</cp:lastModifiedBy>
  <cp:revision>25</cp:revision>
  <dcterms:created xsi:type="dcterms:W3CDTF">2020-04-20T17:52:36Z</dcterms:created>
  <dcterms:modified xsi:type="dcterms:W3CDTF">2020-04-21T12:23:28Z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