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</p:sldMasterIdLst>
  <p:notesMasterIdLst>
    <p:notesMasterId r:id="rId37"/>
  </p:notesMasterIdLst>
  <p:handoutMasterIdLst>
    <p:handoutMasterId r:id="rId38"/>
  </p:handoutMasterIdLst>
  <p:sldIdLst>
    <p:sldId id="271" r:id="rId5"/>
    <p:sldId id="268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8" r:id="rId18"/>
    <p:sldId id="283" r:id="rId19"/>
    <p:sldId id="284" r:id="rId20"/>
    <p:sldId id="285" r:id="rId21"/>
    <p:sldId id="286" r:id="rId22"/>
    <p:sldId id="287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8" r:id="rId32"/>
    <p:sldId id="299" r:id="rId33"/>
    <p:sldId id="300" r:id="rId34"/>
    <p:sldId id="297" r:id="rId35"/>
    <p:sldId id="301" r:id="rId36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599" autoAdjust="0"/>
  </p:normalViewPr>
  <p:slideViewPr>
    <p:cSldViewPr>
      <p:cViewPr varScale="1">
        <p:scale>
          <a:sx n="74" d="100"/>
          <a:sy n="74" d="100"/>
        </p:scale>
        <p:origin x="582" y="72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01114579-D02A-4B51-B5DF-8EC449F77AC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12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C6074690-7256-4BB9-AC0F-97AEAE8CDEC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2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6792" y="1905003"/>
            <a:ext cx="9435241" cy="1625599"/>
          </a:xfrm>
        </p:spPr>
        <p:txBody>
          <a:bodyPr rtlCol="0">
            <a:normAutofit/>
          </a:bodyPr>
          <a:lstStyle>
            <a:lvl1pPr algn="ctr" rtl="0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82103" y="3657123"/>
            <a:ext cx="9429931" cy="991077"/>
          </a:xfrm>
        </p:spPr>
        <p:txBody>
          <a:bodyPr rtlCol="0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  <p:grpSp>
        <p:nvGrpSpPr>
          <p:cNvPr id="7" name="Группа 6"/>
          <p:cNvGrpSpPr/>
          <p:nvPr/>
        </p:nvGrpSpPr>
        <p:grpSpPr>
          <a:xfrm>
            <a:off x="1218882" y="1600200"/>
            <a:ext cx="9739746" cy="73152"/>
            <a:chOff x="914400" y="1200150"/>
            <a:chExt cx="7306712" cy="54864"/>
          </a:xfrm>
        </p:grpSpPr>
        <p:sp>
          <p:nvSpPr>
            <p:cNvPr id="8" name="Овал 7"/>
            <p:cNvSpPr/>
            <p:nvPr/>
          </p:nvSpPr>
          <p:spPr>
            <a:xfrm>
              <a:off x="8166248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/>
            </a:p>
          </p:txBody>
        </p:sp>
        <p:sp>
          <p:nvSpPr>
            <p:cNvPr id="9" name="Овал 8"/>
            <p:cNvSpPr/>
            <p:nvPr/>
          </p:nvSpPr>
          <p:spPr>
            <a:xfrm>
              <a:off x="914400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/>
            </a:p>
          </p:txBody>
        </p:sp>
        <p:grpSp>
          <p:nvGrpSpPr>
            <p:cNvPr id="10" name="Группа 9"/>
            <p:cNvGrpSpPr/>
            <p:nvPr/>
          </p:nvGrpSpPr>
          <p:grpSpPr>
            <a:xfrm>
              <a:off x="1036847" y="12076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Группа 12"/>
          <p:cNvGrpSpPr/>
          <p:nvPr/>
        </p:nvGrpSpPr>
        <p:grpSpPr>
          <a:xfrm>
            <a:off x="1218882" y="4851400"/>
            <a:ext cx="9739746" cy="73152"/>
            <a:chOff x="914400" y="3638550"/>
            <a:chExt cx="7306712" cy="54864"/>
          </a:xfrm>
        </p:grpSpPr>
        <p:sp>
          <p:nvSpPr>
            <p:cNvPr id="14" name="Овал 13"/>
            <p:cNvSpPr/>
            <p:nvPr/>
          </p:nvSpPr>
          <p:spPr>
            <a:xfrm>
              <a:off x="8166248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/>
            </a:p>
          </p:txBody>
        </p:sp>
        <p:sp>
          <p:nvSpPr>
            <p:cNvPr id="15" name="Овал 14"/>
            <p:cNvSpPr/>
            <p:nvPr/>
          </p:nvSpPr>
          <p:spPr>
            <a:xfrm>
              <a:off x="914400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/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1036847" y="36460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7" name="Прямая соединительная линия 16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43764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322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34563" y="434975"/>
            <a:ext cx="1168400" cy="5661025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7613" y="434975"/>
            <a:ext cx="8413750" cy="5661025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570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906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030" y="990599"/>
            <a:ext cx="9344765" cy="2235203"/>
          </a:xfrm>
        </p:spPr>
        <p:txBody>
          <a:bodyPr rtlCol="0" anchor="b">
            <a:normAutofit/>
          </a:bodyPr>
          <a:lstStyle>
            <a:lvl1pPr algn="ctr" rtl="0">
              <a:lnSpc>
                <a:spcPct val="90000"/>
              </a:lnSpc>
              <a:defRPr sz="4800" b="0" cap="none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2030" y="3733800"/>
            <a:ext cx="9344765" cy="1219200"/>
          </a:xfrm>
        </p:spPr>
        <p:txBody>
          <a:bodyPr rtlCol="0" anchor="t"/>
          <a:lstStyle>
            <a:lvl1pPr marL="0" indent="0" algn="ctr" rtl="0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  <p:grpSp>
        <p:nvGrpSpPr>
          <p:cNvPr id="13" name="Группа 12"/>
          <p:cNvGrpSpPr/>
          <p:nvPr/>
        </p:nvGrpSpPr>
        <p:grpSpPr>
          <a:xfrm>
            <a:off x="3273781" y="3475736"/>
            <a:ext cx="5641265" cy="54864"/>
            <a:chOff x="2455975" y="2588441"/>
            <a:chExt cx="4232051" cy="41148"/>
          </a:xfrm>
        </p:grpSpPr>
        <p:sp>
          <p:nvSpPr>
            <p:cNvPr id="14" name="Овал 13"/>
            <p:cNvSpPr/>
            <p:nvPr/>
          </p:nvSpPr>
          <p:spPr>
            <a:xfrm>
              <a:off x="6642306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5" name="Овал 14"/>
            <p:cNvSpPr/>
            <p:nvPr/>
          </p:nvSpPr>
          <p:spPr>
            <a:xfrm>
              <a:off x="2455975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2563229" y="2594391"/>
              <a:ext cx="4023360" cy="29249"/>
              <a:chOff x="2550323" y="3458731"/>
              <a:chExt cx="4023360" cy="38998"/>
            </a:xfrm>
          </p:grpSpPr>
          <p:cxnSp>
            <p:nvCxnSpPr>
              <p:cNvPr id="17" name="Прямая соединительная линия 16"/>
              <p:cNvCxnSpPr/>
              <p:nvPr/>
            </p:nvCxnSpPr>
            <p:spPr>
              <a:xfrm>
                <a:off x="2550323" y="3458731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8" name="Прямая соединительная линия 17"/>
              <p:cNvCxnSpPr/>
              <p:nvPr/>
            </p:nvCxnSpPr>
            <p:spPr>
              <a:xfrm>
                <a:off x="2550323" y="3497729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55262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8883" y="1803400"/>
            <a:ext cx="4773956" cy="4267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5986" y="1803400"/>
            <a:ext cx="4773956" cy="4267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 baseline="0"/>
            </a:lvl8pPr>
            <a:lvl9pPr algn="l" rtl="0">
              <a:defRPr sz="18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077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22945" y="1803400"/>
            <a:ext cx="4769806" cy="711200"/>
          </a:xfrm>
        </p:spPr>
        <p:txBody>
          <a:bodyPr rtlCol="0" anchor="ctr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18883" y="2514600"/>
            <a:ext cx="4773956" cy="3556000"/>
          </a:xfrm>
        </p:spPr>
        <p:txBody>
          <a:bodyPr rtlCol="0">
            <a:normAutofit/>
          </a:bodyPr>
          <a:lstStyle>
            <a:lvl1pPr algn="l" rtl="0">
              <a:spcBef>
                <a:spcPts val="1600"/>
              </a:spcBef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00049" y="1803400"/>
            <a:ext cx="4769806" cy="711200"/>
          </a:xfrm>
        </p:spPr>
        <p:txBody>
          <a:bodyPr rtlCol="0" anchor="ctr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5986" y="2514600"/>
            <a:ext cx="4773956" cy="3556000"/>
          </a:xfrm>
        </p:spPr>
        <p:txBody>
          <a:bodyPr rtlCol="0">
            <a:normAutofit/>
          </a:bodyPr>
          <a:lstStyle>
            <a:lvl1pPr algn="l" rtl="0">
              <a:spcBef>
                <a:spcPts val="1600"/>
              </a:spcBef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258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593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28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8883" y="1803400"/>
            <a:ext cx="6602281" cy="4267201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 baseline="0"/>
            </a:lvl8pPr>
            <a:lvl9pPr algn="l" rtl="0">
              <a:defRPr sz="16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8125883" y="1803400"/>
            <a:ext cx="2844060" cy="4267201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86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8" name="Прямоугольник 7"/>
          <p:cNvSpPr/>
          <p:nvPr/>
        </p:nvSpPr>
        <p:spPr>
          <a:xfrm>
            <a:off x="1218883" y="1803400"/>
            <a:ext cx="660228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1338739" y="1925320"/>
            <a:ext cx="6362567" cy="402336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5883" y="1803401"/>
            <a:ext cx="2844060" cy="4165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50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sz="240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4721" y="301752"/>
            <a:ext cx="11579384" cy="6254496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noFill/>
          </a:ln>
          <a:effectLst>
            <a:innerShdw blurRad="508000">
              <a:srgbClr val="FFD14B">
                <a:alpha val="6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t>Стиль образца заголовка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18883" y="1803400"/>
            <a:ext cx="975106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18882" y="6172200"/>
            <a:ext cx="741487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58928" y="6172200"/>
            <a:ext cx="711015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22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4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53896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55648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5915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090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618" t="17410" r="5218" b="57867"/>
          <a:stretch/>
        </p:blipFill>
        <p:spPr>
          <a:xfrm>
            <a:off x="1845939" y="2390303"/>
            <a:ext cx="8454396" cy="295232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1355516" y="1052736"/>
            <a:ext cx="9435241" cy="1625599"/>
          </a:xfrm>
        </p:spPr>
        <p:txBody>
          <a:bodyPr rtlCol="0">
            <a:normAutofit/>
          </a:bodyPr>
          <a:lstStyle/>
          <a:p>
            <a:pPr rtl="0"/>
            <a:r>
              <a:rPr lang="ru" sz="5400" b="1" dirty="0" smtClean="0"/>
              <a:t>Древнерусская иконопись</a:t>
            </a:r>
            <a:endParaRPr lang="ru" sz="5400" b="1" dirty="0"/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2993" y="5229200"/>
            <a:ext cx="9429931" cy="991077"/>
          </a:xfrm>
        </p:spPr>
        <p:txBody>
          <a:bodyPr rtlCol="0">
            <a:normAutofit/>
          </a:bodyPr>
          <a:lstStyle/>
          <a:p>
            <a:pPr rtl="0"/>
            <a:r>
              <a:rPr lang="ru" sz="2400" b="1" dirty="0" smtClean="0"/>
              <a:t>Часть 1</a:t>
            </a:r>
            <a:endParaRPr lang="ru" sz="2400" b="1" dirty="0"/>
          </a:p>
        </p:txBody>
      </p:sp>
    </p:spTree>
    <p:extLst>
      <p:ext uri="{BB962C8B-B14F-4D97-AF65-F5344CB8AC3E}">
        <p14:creationId xmlns:p14="http://schemas.microsoft.com/office/powerpoint/2010/main" val="2881318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3852" y="260648"/>
            <a:ext cx="9751060" cy="6926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dirty="0" smtClean="0"/>
              <a:t>Вспомним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04" y="1196752"/>
            <a:ext cx="2900923" cy="47097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5651" y="5965249"/>
            <a:ext cx="2653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Богоматерь </a:t>
            </a:r>
            <a:r>
              <a:rPr lang="ru-RU" sz="2000" b="1" dirty="0" err="1" smtClean="0"/>
              <a:t>Оранта</a:t>
            </a: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764" y="1196752"/>
            <a:ext cx="3295325" cy="47097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76975" y="5965249"/>
            <a:ext cx="3131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Богоматерь Одигитрия</a:t>
            </a:r>
            <a:endParaRPr lang="ru-RU" sz="2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620" y="1163758"/>
            <a:ext cx="3689600" cy="47042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86186" y="5965249"/>
            <a:ext cx="2544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Богоматерь </a:t>
            </a:r>
            <a:r>
              <a:rPr lang="ru-RU" sz="2000" b="1" dirty="0" err="1" smtClean="0"/>
              <a:t>Елеуса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1798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80" y="1052736"/>
            <a:ext cx="3724557" cy="4030266"/>
          </a:xfrm>
          <a:prstGeom prst="rect">
            <a:avLst/>
          </a:prstGeom>
        </p:spPr>
      </p:pic>
      <p:pic>
        <p:nvPicPr>
          <p:cNvPr id="3" name="Picture 2" descr="Русские Традиции, ООО, Нижний Новгород : Компании : ALL.BIZ: Росс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089" y="802972"/>
            <a:ext cx="3886854" cy="452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244" y="548680"/>
            <a:ext cx="2679857" cy="51754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5820" y="5724153"/>
            <a:ext cx="2896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Спас Нерукотворный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406780" y="5556221"/>
            <a:ext cx="1053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Деисус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91276" y="5904742"/>
            <a:ext cx="1861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/>
              <a:t>Пантократор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89715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9836" y="332656"/>
            <a:ext cx="10184643" cy="736352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/>
              <a:t>2. Тяготение к условным формам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82443" y="1803400"/>
            <a:ext cx="4587499" cy="4267200"/>
          </a:xfrm>
        </p:spPr>
        <p:txBody>
          <a:bodyPr/>
          <a:lstStyle/>
          <a:p>
            <a:r>
              <a:rPr lang="ru-RU" dirty="0" smtClean="0"/>
              <a:t>Икона не передает глубину пространства и объем</a:t>
            </a:r>
          </a:p>
          <a:p>
            <a:r>
              <a:rPr lang="ru-RU" dirty="0" smtClean="0"/>
              <a:t>В иконе нет теней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836" y="1268760"/>
            <a:ext cx="3871296" cy="51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33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882" y="-171400"/>
            <a:ext cx="9751060" cy="11684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/>
              <a:t>3. Перспектива - обратная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0396" y="1633069"/>
            <a:ext cx="5184575" cy="4267200"/>
          </a:xfrm>
        </p:spPr>
        <p:txBody>
          <a:bodyPr/>
          <a:lstStyle/>
          <a:p>
            <a:r>
              <a:rPr lang="ru-RU" b="1" dirty="0" smtClean="0"/>
              <a:t>Напоминаю, что ПЕРСПЕКТИВА – это способ изображения пространства на плоскости. ОБРАТНУЮ перспективу используют в иконописи. Что для нее характерно?</a:t>
            </a:r>
          </a:p>
          <a:p>
            <a:r>
              <a:rPr lang="ru-RU" b="1" dirty="0" smtClean="0"/>
              <a:t>А</a:t>
            </a:r>
            <a:r>
              <a:rPr lang="ru-RU" b="1" dirty="0"/>
              <a:t>). </a:t>
            </a:r>
            <a:r>
              <a:rPr lang="ru-RU" b="1" u="sng" dirty="0"/>
              <a:t>Размеры предметов не зависят от </a:t>
            </a:r>
            <a:r>
              <a:rPr lang="ru-RU" b="1" u="sng" dirty="0" smtClean="0"/>
              <a:t>расстояния до них</a:t>
            </a:r>
            <a:r>
              <a:rPr lang="ru-RU" b="1" dirty="0" smtClean="0"/>
              <a:t>. </a:t>
            </a:r>
            <a:r>
              <a:rPr lang="ru-RU" dirty="0" smtClean="0"/>
              <a:t>Ангел от нас дальше, чем лошади, но он крупнее лошадей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828" y="1124744"/>
            <a:ext cx="4110868" cy="528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19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98468" y="1753508"/>
            <a:ext cx="4104456" cy="3243971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/>
              <a:t>Чем </a:t>
            </a:r>
            <a:r>
              <a:rPr lang="ru-RU" sz="2800" dirty="0"/>
              <a:t>предмет дальше, тем он кажется меньше</a:t>
            </a:r>
            <a:r>
              <a:rPr lang="ru-RU" sz="2800" dirty="0" smtClean="0"/>
              <a:t>. Но только не в иконе.</a:t>
            </a:r>
          </a:p>
          <a:p>
            <a:r>
              <a:rPr lang="ru-RU" sz="2800" dirty="0" smtClean="0"/>
              <a:t>Обратите внимание на линии стола, за которым сидит  апостол Матфей</a:t>
            </a:r>
            <a:endParaRPr lang="ru-RU" sz="28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04" y="332656"/>
            <a:ext cx="4104456" cy="6095727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1701924" y="4725144"/>
            <a:ext cx="5256584" cy="1080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 flipV="1">
            <a:off x="1341884" y="4221088"/>
            <a:ext cx="5616624" cy="1584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083031" y="5620598"/>
            <a:ext cx="4177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Передняя линия короче задней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98374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868" y="476672"/>
            <a:ext cx="9751060" cy="763488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/>
              <a:t>Прямая (линейная) перспектива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42684" y="1628800"/>
            <a:ext cx="3240360" cy="426720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Леонардо да Винчи написал фреску «Тайная вечеря» по законам </a:t>
            </a:r>
            <a:r>
              <a:rPr lang="ru-RU" b="1" u="sng" dirty="0" smtClean="0"/>
              <a:t>линейной перспективы</a:t>
            </a:r>
            <a:r>
              <a:rPr lang="ru-RU" dirty="0" smtClean="0"/>
              <a:t>. Ее еще называют «итальянской», так как разработали ее в Италии. Здесь изображение, </a:t>
            </a:r>
            <a:r>
              <a:rPr lang="ru-RU" b="1" u="sng" dirty="0" smtClean="0"/>
              <a:t>как в жизни</a:t>
            </a:r>
            <a:r>
              <a:rPr lang="ru-RU" dirty="0" smtClean="0"/>
              <a:t>: то, что вдалеке, уменьшается, а лучи, выходящие из наших глаз, сходятся в одной точке на горизонте (за головой Иисуса Христа).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80" y="1628800"/>
            <a:ext cx="7949585" cy="40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84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42684" y="1556792"/>
            <a:ext cx="3168353" cy="11684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Обратите внимание, какие маленькие горы вдали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201" r="14563" b="20470"/>
          <a:stretch/>
        </p:blipFill>
        <p:spPr>
          <a:xfrm>
            <a:off x="333772" y="433957"/>
            <a:ext cx="7921641" cy="573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77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18347" y="431800"/>
            <a:ext cx="6192689" cy="11684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Посмотрим, что еще характерно для обратной перспективы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26460" y="1978706"/>
            <a:ext cx="4443483" cy="2673430"/>
          </a:xfrm>
        </p:spPr>
        <p:txBody>
          <a:bodyPr>
            <a:normAutofit/>
          </a:bodyPr>
          <a:lstStyle/>
          <a:p>
            <a:r>
              <a:rPr lang="ru-RU" sz="2800" b="1" dirty="0"/>
              <a:t>Б</a:t>
            </a:r>
            <a:r>
              <a:rPr lang="ru-RU" sz="2800" b="1" dirty="0" smtClean="0"/>
              <a:t>). </a:t>
            </a:r>
            <a:r>
              <a:rPr lang="ru-RU" sz="2800" dirty="0"/>
              <a:t>Изображение предмета </a:t>
            </a:r>
            <a:r>
              <a:rPr lang="ru-RU" sz="2800" b="1" dirty="0"/>
              <a:t>с разных точек зрения </a:t>
            </a:r>
            <a:r>
              <a:rPr lang="ru-RU" sz="2800" dirty="0"/>
              <a:t>одновременно (например, сверху и сбоку)</a:t>
            </a:r>
          </a:p>
          <a:p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57" y="620688"/>
            <a:ext cx="4732813" cy="59061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29165" y="4707662"/>
            <a:ext cx="4485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Сверху (фигура Богоматери)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096298" y="5511885"/>
            <a:ext cx="3605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Сбоку (фигуры людей)</a:t>
            </a:r>
            <a:endParaRPr lang="ru-RU" b="1" dirty="0"/>
          </a:p>
        </p:txBody>
      </p:sp>
      <p:cxnSp>
        <p:nvCxnSpPr>
          <p:cNvPr id="10" name="Прямая со стрелкой 9"/>
          <p:cNvCxnSpPr>
            <a:stCxn id="7" idx="1"/>
          </p:cNvCxnSpPr>
          <p:nvPr/>
        </p:nvCxnSpPr>
        <p:spPr>
          <a:xfrm flipH="1" flipV="1">
            <a:off x="3142085" y="4221089"/>
            <a:ext cx="3887080" cy="7174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8" idx="1"/>
          </p:cNvCxnSpPr>
          <p:nvPr/>
        </p:nvCxnSpPr>
        <p:spPr>
          <a:xfrm flipH="1" flipV="1">
            <a:off x="1197868" y="4221088"/>
            <a:ext cx="5898430" cy="1521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35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02523" y="1803400"/>
            <a:ext cx="4248473" cy="4267200"/>
          </a:xfrm>
        </p:spPr>
        <p:txBody>
          <a:bodyPr>
            <a:normAutofit/>
          </a:bodyPr>
          <a:lstStyle/>
          <a:p>
            <a:r>
              <a:rPr lang="ru-RU" sz="2800" b="1" dirty="0"/>
              <a:t>В). </a:t>
            </a:r>
            <a:r>
              <a:rPr lang="ru-RU" sz="2800" dirty="0"/>
              <a:t>В иконе есть только </a:t>
            </a:r>
            <a:r>
              <a:rPr lang="ru-RU" sz="2800" b="1" dirty="0"/>
              <a:t>ближний</a:t>
            </a:r>
            <a:r>
              <a:rPr lang="ru-RU" sz="2800" dirty="0"/>
              <a:t> и </a:t>
            </a:r>
            <a:r>
              <a:rPr lang="ru-RU" sz="2800" b="1" dirty="0"/>
              <a:t>средний</a:t>
            </a:r>
            <a:r>
              <a:rPr lang="ru-RU" sz="2800" dirty="0"/>
              <a:t> план, дальний план ограничен золотым фоном, который называется </a:t>
            </a:r>
            <a:r>
              <a:rPr lang="ru-RU" sz="2800" b="1" dirty="0"/>
              <a:t>Божественный свет</a:t>
            </a:r>
          </a:p>
          <a:p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844" y="403503"/>
            <a:ext cx="4338217" cy="6021536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4078188" y="908720"/>
            <a:ext cx="3240360" cy="3456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5974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82444" y="1272964"/>
            <a:ext cx="4608512" cy="4267200"/>
          </a:xfrm>
        </p:spPr>
        <p:txBody>
          <a:bodyPr>
            <a:normAutofit/>
          </a:bodyPr>
          <a:lstStyle/>
          <a:p>
            <a:r>
              <a:rPr lang="ru-RU" sz="2800" b="1" dirty="0"/>
              <a:t>Г). </a:t>
            </a:r>
            <a:r>
              <a:rPr lang="ru-RU" sz="2800" dirty="0"/>
              <a:t>Пространство иконы не уходит </a:t>
            </a:r>
            <a:r>
              <a:rPr lang="ru-RU" sz="2800" dirty="0" smtClean="0"/>
              <a:t>от </a:t>
            </a:r>
            <a:r>
              <a:rPr lang="ru-RU" sz="2800" dirty="0"/>
              <a:t>зрителя вдаль, </a:t>
            </a:r>
            <a:r>
              <a:rPr lang="ru-RU" sz="2800" dirty="0" smtClean="0"/>
              <a:t>а </a:t>
            </a:r>
            <a:r>
              <a:rPr lang="ru-RU" sz="2800" b="1" dirty="0" smtClean="0"/>
              <a:t>«идет» </a:t>
            </a:r>
            <a:r>
              <a:rPr lang="ru-RU" sz="2800" b="1" dirty="0"/>
              <a:t>к нему </a:t>
            </a:r>
            <a:r>
              <a:rPr lang="ru-RU" sz="2800" b="1" dirty="0" smtClean="0"/>
              <a:t>навстречу.</a:t>
            </a:r>
          </a:p>
          <a:p>
            <a:r>
              <a:rPr lang="ru-RU" sz="2800" dirty="0" smtClean="0"/>
              <a:t>Известно изречение, что что </a:t>
            </a:r>
            <a:r>
              <a:rPr lang="ru-RU" sz="2800" b="1" u="sng" dirty="0" smtClean="0"/>
              <a:t>«не </a:t>
            </a:r>
            <a:r>
              <a:rPr lang="ru-RU" sz="2800" b="1" u="sng" dirty="0"/>
              <a:t>мы смотрим на икону, а икона смотрит на </a:t>
            </a:r>
            <a:r>
              <a:rPr lang="ru-RU" sz="2800" b="1" u="sng" dirty="0" smtClean="0"/>
              <a:t>нас»</a:t>
            </a:r>
            <a:r>
              <a:rPr lang="ru-RU" sz="2800" b="1" dirty="0" smtClean="0"/>
              <a:t>.</a:t>
            </a:r>
            <a:endParaRPr lang="ru-RU" sz="2800" b="1" dirty="0"/>
          </a:p>
          <a:p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12" y="431800"/>
            <a:ext cx="4632372" cy="594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46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1394" y="116632"/>
            <a:ext cx="9751060" cy="116840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/>
              <a:t>Что такое «икона»?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01394" y="2132856"/>
            <a:ext cx="9751060" cy="4267200"/>
          </a:xfrm>
        </p:spPr>
        <p:txBody>
          <a:bodyPr/>
          <a:lstStyle/>
          <a:p>
            <a:r>
              <a:rPr lang="ru-RU" sz="3200" b="1" dirty="0"/>
              <a:t>Икона</a:t>
            </a:r>
            <a:r>
              <a:rPr lang="ru-RU" sz="3200" dirty="0"/>
              <a:t>  (от др.-греч. «образ», «изображение») —священное изображение лиц или событий библейской или церковной истории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9627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b="1" dirty="0" smtClean="0"/>
              <a:t>Мнение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8883" y="2276872"/>
            <a:ext cx="9751060" cy="3361680"/>
          </a:xfrm>
        </p:spPr>
        <p:txBody>
          <a:bodyPr>
            <a:normAutofit/>
          </a:bodyPr>
          <a:lstStyle/>
          <a:p>
            <a:r>
              <a:rPr lang="ru-RU" sz="3200" b="1" i="1" dirty="0"/>
              <a:t>«Если бы мы попробовали вступить  </a:t>
            </a:r>
            <a:r>
              <a:rPr lang="ru-RU" sz="3200" b="1" i="1" dirty="0" smtClean="0"/>
              <a:t>в </a:t>
            </a:r>
            <a:r>
              <a:rPr lang="ru-RU" sz="3200" b="1" i="1" dirty="0"/>
              <a:t>мир иконы, построенный по законам обратной перспективы, то ежеминутно рисковали бы поломать себе ноги»</a:t>
            </a:r>
          </a:p>
          <a:p>
            <a:pPr marL="0" indent="0">
              <a:buNone/>
            </a:pPr>
            <a:r>
              <a:rPr lang="ru-RU" sz="3200" b="1" i="1" dirty="0"/>
              <a:t>                                      </a:t>
            </a:r>
            <a:endParaRPr lang="ru-RU" sz="3200" b="1" i="1" dirty="0" smtClean="0"/>
          </a:p>
          <a:p>
            <a:pPr marL="0" indent="0">
              <a:buNone/>
            </a:pPr>
            <a:r>
              <a:rPr lang="ru-RU" sz="3200" b="1" dirty="0"/>
              <a:t> </a:t>
            </a:r>
            <a:r>
              <a:rPr lang="ru-RU" sz="3200" b="1" dirty="0" smtClean="0"/>
              <a:t>                                   Л</a:t>
            </a:r>
            <a:r>
              <a:rPr lang="ru-RU" sz="3200" b="1" dirty="0"/>
              <a:t>. В. </a:t>
            </a:r>
            <a:r>
              <a:rPr lang="ru-RU" sz="3200" b="1" dirty="0" smtClean="0"/>
              <a:t>Мочалов, искусствовед </a:t>
            </a:r>
            <a:endParaRPr lang="ru-RU" sz="3200" b="1" dirty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51004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820" y="116632"/>
            <a:ext cx="10945215" cy="1168400"/>
          </a:xfrm>
        </p:spPr>
        <p:txBody>
          <a:bodyPr>
            <a:noAutofit/>
          </a:bodyPr>
          <a:lstStyle/>
          <a:p>
            <a:r>
              <a:rPr lang="ru-RU" sz="6000" b="1" dirty="0"/>
              <a:t>Техника </a:t>
            </a:r>
            <a:r>
              <a:rPr lang="ru-RU" sz="6000" b="1" dirty="0" smtClean="0"/>
              <a:t>исполнения </a:t>
            </a:r>
            <a:r>
              <a:rPr lang="ru-RU" sz="6000" b="1" dirty="0"/>
              <a:t>иконы</a:t>
            </a:r>
            <a:endParaRPr lang="ru-RU" sz="6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00" y="1628800"/>
            <a:ext cx="5260223" cy="439248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220216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50396" y="635000"/>
            <a:ext cx="5544617" cy="11684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/>
              <a:t>Иконы пишут</a:t>
            </a:r>
            <a:br>
              <a:rPr lang="ru-RU" sz="4400" b="1" dirty="0" smtClean="0"/>
            </a:br>
            <a:r>
              <a:rPr lang="ru-RU" sz="4400" b="1" dirty="0" smtClean="0"/>
              <a:t> на досках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18548" y="2564904"/>
            <a:ext cx="3579387" cy="648072"/>
          </a:xfrm>
        </p:spPr>
        <p:txBody>
          <a:bodyPr/>
          <a:lstStyle/>
          <a:p>
            <a:r>
              <a:rPr lang="ru-RU" dirty="0" smtClean="0"/>
              <a:t>Липа, сосна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12" y="548680"/>
            <a:ext cx="4824072" cy="5760640"/>
          </a:xfrm>
          <a:prstGeom prst="rect">
            <a:avLst/>
          </a:prstGeom>
        </p:spPr>
      </p:pic>
      <p:pic>
        <p:nvPicPr>
          <p:cNvPr id="5" name="Picture 4" descr="Газета &quot;Віра і культура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" t="43891" b="19690"/>
          <a:stretch/>
        </p:blipFill>
        <p:spPr bwMode="auto">
          <a:xfrm>
            <a:off x="6382444" y="3645024"/>
            <a:ext cx="4208981" cy="232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7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4412" y="188640"/>
            <a:ext cx="5307579" cy="1168400"/>
          </a:xfrm>
        </p:spPr>
        <p:txBody>
          <a:bodyPr/>
          <a:lstStyle/>
          <a:p>
            <a:pPr algn="ctr"/>
            <a:r>
              <a:rPr lang="ru-RU" sz="4800" b="1" dirty="0" smtClean="0"/>
              <a:t>Ковчег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70476" y="1988840"/>
            <a:ext cx="4638492" cy="864096"/>
          </a:xfrm>
        </p:spPr>
        <p:txBody>
          <a:bodyPr/>
          <a:lstStyle/>
          <a:p>
            <a:r>
              <a:rPr lang="ru-RU" dirty="0"/>
              <a:t>Углубленная часть доски называется </a:t>
            </a:r>
            <a:r>
              <a:rPr lang="ru-RU" dirty="0" smtClean="0"/>
              <a:t>ковчегом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93" t="2172" r="1790" b="2795"/>
          <a:stretch/>
        </p:blipFill>
        <p:spPr>
          <a:xfrm>
            <a:off x="765819" y="548680"/>
            <a:ext cx="4581965" cy="5707360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3718148" y="2348880"/>
            <a:ext cx="3096344" cy="648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693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868" y="404664"/>
            <a:ext cx="9751060" cy="835496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Нанесение грунта</a:t>
            </a:r>
            <a:endParaRPr lang="ru-RU" sz="4800" b="1" dirty="0"/>
          </a:p>
        </p:txBody>
      </p:sp>
      <p:sp>
        <p:nvSpPr>
          <p:cNvPr id="4" name="Объект 1"/>
          <p:cNvSpPr>
            <a:spLocks noGrp="1"/>
          </p:cNvSpPr>
          <p:nvPr>
            <p:ph idx="1"/>
          </p:nvPr>
        </p:nvSpPr>
        <p:spPr>
          <a:xfrm>
            <a:off x="7606580" y="1916832"/>
            <a:ext cx="3939427" cy="4267200"/>
          </a:xfrm>
        </p:spPr>
        <p:txBody>
          <a:bodyPr>
            <a:normAutofit lnSpcReduction="10000"/>
          </a:bodyPr>
          <a:lstStyle/>
          <a:p>
            <a:r>
              <a:rPr lang="ru-RU" b="1" dirty="0" err="1"/>
              <a:t>Левка́с</a:t>
            </a:r>
            <a:r>
              <a:rPr lang="ru-RU" dirty="0"/>
              <a:t> </a:t>
            </a:r>
            <a:r>
              <a:rPr lang="ru-RU" dirty="0" smtClean="0"/>
              <a:t>— </a:t>
            </a:r>
            <a:r>
              <a:rPr lang="ru-RU" dirty="0"/>
              <a:t> </a:t>
            </a:r>
            <a:r>
              <a:rPr lang="ru-RU" dirty="0" smtClean="0"/>
              <a:t>грунт, представляющий </a:t>
            </a:r>
            <a:r>
              <a:rPr lang="ru-RU" dirty="0"/>
              <a:t>собой мел, размешанный на животном  </a:t>
            </a:r>
            <a:r>
              <a:rPr lang="ru-RU" dirty="0" smtClean="0"/>
              <a:t>клею</a:t>
            </a:r>
          </a:p>
          <a:p>
            <a:r>
              <a:rPr lang="ru-RU" dirty="0"/>
              <a:t>наносится не менее 10 слоев </a:t>
            </a:r>
            <a:r>
              <a:rPr lang="ru-RU" dirty="0" smtClean="0"/>
              <a:t>на паволоку (льняную ткань</a:t>
            </a:r>
            <a:r>
              <a:rPr lang="ru-RU" dirty="0" smtClean="0"/>
              <a:t>)</a:t>
            </a:r>
          </a:p>
          <a:p>
            <a:r>
              <a:rPr lang="ru-RU" dirty="0"/>
              <a:t>Покрытую левкасом доску просушивают и тщательно </a:t>
            </a:r>
            <a:r>
              <a:rPr lang="ru-RU" dirty="0" err="1"/>
              <a:t>вышкуривают</a:t>
            </a:r>
            <a:r>
              <a:rPr lang="ru-RU" dirty="0"/>
              <a:t>. </a:t>
            </a:r>
            <a:endParaRPr lang="ru-RU" dirty="0"/>
          </a:p>
        </p:txBody>
      </p:sp>
      <p:pic>
        <p:nvPicPr>
          <p:cNvPr id="5" name="Picture 2" descr="Рецепт левкаса - разные способы приготовлен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36" y="1700808"/>
            <a:ext cx="5933255" cy="423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28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30414" y="635000"/>
            <a:ext cx="5379587" cy="11684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/>
              <a:t>Нанесение рисунка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86500" y="2470460"/>
            <a:ext cx="4299467" cy="1944216"/>
          </a:xfrm>
        </p:spPr>
        <p:txBody>
          <a:bodyPr>
            <a:noAutofit/>
          </a:bodyPr>
          <a:lstStyle/>
          <a:p>
            <a:r>
              <a:rPr lang="ru-RU" sz="2800" dirty="0"/>
              <a:t>На гладкую поверхность </a:t>
            </a:r>
            <a:r>
              <a:rPr lang="ru-RU" sz="2800" dirty="0" smtClean="0"/>
              <a:t>подготовленной </a:t>
            </a:r>
            <a:r>
              <a:rPr lang="ru-RU" sz="2800" dirty="0"/>
              <a:t>доски иконописец наносит рисунок </a:t>
            </a:r>
            <a:r>
              <a:rPr lang="ru-RU" sz="2800" dirty="0" smtClean="0"/>
              <a:t>образа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04" y="431800"/>
            <a:ext cx="4352732" cy="602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10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5394" y="0"/>
            <a:ext cx="4083443" cy="1168400"/>
          </a:xfrm>
        </p:spPr>
        <p:txBody>
          <a:bodyPr/>
          <a:lstStyle/>
          <a:p>
            <a:r>
              <a:rPr lang="ru-RU" sz="5400" b="1" dirty="0" smtClean="0"/>
              <a:t>Золочение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6300" y="1168628"/>
            <a:ext cx="6531715" cy="1728192"/>
          </a:xfrm>
        </p:spPr>
        <p:txBody>
          <a:bodyPr/>
          <a:lstStyle/>
          <a:p>
            <a:r>
              <a:rPr lang="ru-RU" dirty="0"/>
              <a:t>Затем мастер-позолотчик золотит необходимые участки иконы — нимб, фон, поля </a:t>
            </a:r>
            <a:r>
              <a:rPr lang="ru-RU" dirty="0" smtClean="0"/>
              <a:t>иконы</a:t>
            </a:r>
          </a:p>
          <a:p>
            <a:r>
              <a:rPr lang="ru-RU" dirty="0" smtClean="0"/>
              <a:t>Золочение выполняется </a:t>
            </a:r>
            <a:r>
              <a:rPr lang="ru-RU" u="sng" dirty="0" smtClean="0"/>
              <a:t>сусальным золотом</a:t>
            </a:r>
            <a:endParaRPr lang="ru-RU" u="sng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1959" t="18151" r="8844" b="11355"/>
          <a:stretch/>
        </p:blipFill>
        <p:spPr>
          <a:xfrm>
            <a:off x="477788" y="476672"/>
            <a:ext cx="4217434" cy="56886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388" y="3068960"/>
            <a:ext cx="4877456" cy="326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86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02523" y="431800"/>
            <a:ext cx="3867419" cy="116840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/>
              <a:t>Темпера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46539" y="2348880"/>
            <a:ext cx="4104457" cy="3721720"/>
          </a:xfrm>
        </p:spPr>
        <p:txBody>
          <a:bodyPr>
            <a:normAutofit/>
          </a:bodyPr>
          <a:lstStyle/>
          <a:p>
            <a:r>
              <a:rPr lang="ru-RU" dirty="0" smtClean="0"/>
              <a:t>Это </a:t>
            </a:r>
            <a:r>
              <a:rPr lang="ru-RU" dirty="0"/>
              <a:t>краски, для разведения которых применяется </a:t>
            </a:r>
            <a:r>
              <a:rPr lang="ru-RU" b="1" u="sng" dirty="0"/>
              <a:t>яичная эмульсия</a:t>
            </a:r>
            <a:r>
              <a:rPr lang="ru-RU" dirty="0"/>
              <a:t> (желток с добавлением воды и уксуса, или вина). </a:t>
            </a:r>
            <a:r>
              <a:rPr lang="ru-RU" dirty="0" smtClean="0"/>
              <a:t>В такой технике  </a:t>
            </a:r>
            <a:r>
              <a:rPr lang="ru-RU" dirty="0"/>
              <a:t>работали мастера 14-16 вв</a:t>
            </a:r>
            <a:r>
              <a:rPr lang="ru-RU" dirty="0" smtClean="0"/>
              <a:t>., так работают и сейчас.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96" y="1017514"/>
            <a:ext cx="6282072" cy="471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3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57" y="764704"/>
            <a:ext cx="11449272" cy="6914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Живописец наносит краску </a:t>
            </a:r>
            <a:r>
              <a:rPr lang="ru-RU" sz="4000" b="1" u="sng" dirty="0" smtClean="0"/>
              <a:t>послойно</a:t>
            </a:r>
            <a:r>
              <a:rPr lang="ru-RU" sz="4000" b="1" dirty="0" smtClean="0"/>
              <a:t>, каждый слой наносится после высыхания предыдущего</a:t>
            </a:r>
            <a:endParaRPr lang="ru-RU" sz="4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449" t="18307" r="51415" b="11280"/>
          <a:stretch/>
        </p:blipFill>
        <p:spPr>
          <a:xfrm>
            <a:off x="477788" y="1695913"/>
            <a:ext cx="3447743" cy="4536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9102" t="18316" r="8328" b="11181"/>
          <a:stretch/>
        </p:blipFill>
        <p:spPr>
          <a:xfrm>
            <a:off x="4222204" y="1695913"/>
            <a:ext cx="3652227" cy="45365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6328" t="41529" r="49374" b="14568"/>
          <a:stretch/>
        </p:blipFill>
        <p:spPr>
          <a:xfrm>
            <a:off x="8183920" y="1695913"/>
            <a:ext cx="343303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90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8588" y="629191"/>
            <a:ext cx="4011435" cy="11684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/>
              <a:t>Нанесение олифы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62564" y="2348880"/>
            <a:ext cx="3960441" cy="3312368"/>
          </a:xfrm>
        </p:spPr>
        <p:txBody>
          <a:bodyPr>
            <a:normAutofit/>
          </a:bodyPr>
          <a:lstStyle/>
          <a:p>
            <a:r>
              <a:rPr lang="ru-RU" sz="2800" b="1" dirty="0"/>
              <a:t>Олифа</a:t>
            </a:r>
            <a:r>
              <a:rPr lang="ru-RU" sz="2800" dirty="0"/>
              <a:t> — плёнкообразующее вещество на основе растительных </a:t>
            </a:r>
            <a:r>
              <a:rPr lang="ru-RU" sz="2800" dirty="0" smtClean="0"/>
              <a:t>масел. Это </a:t>
            </a:r>
            <a:r>
              <a:rPr lang="ru-RU" sz="2800" b="1" u="sng" dirty="0" smtClean="0"/>
              <a:t>защитный слой</a:t>
            </a:r>
            <a:endParaRPr lang="ru-RU" sz="2800" b="1" u="sng" dirty="0"/>
          </a:p>
          <a:p>
            <a:endParaRPr lang="ru-RU" sz="2800" dirty="0"/>
          </a:p>
        </p:txBody>
      </p:sp>
      <p:pic>
        <p:nvPicPr>
          <p:cNvPr id="4" name="Picture 2" descr="Левкас, покрытие иконы левкасом - мастер-классы по иконопис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04" y="1412776"/>
            <a:ext cx="658873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116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5860" y="404664"/>
            <a:ext cx="9751060" cy="69148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/>
              <a:t>Сначала немного истории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30317" y="1430092"/>
            <a:ext cx="6048672" cy="4657824"/>
          </a:xfrm>
        </p:spPr>
        <p:txBody>
          <a:bodyPr/>
          <a:lstStyle/>
          <a:p>
            <a:r>
              <a:rPr lang="ru-RU" dirty="0" smtClean="0"/>
              <a:t>Как относились к изображению Бога первые христиане?</a:t>
            </a:r>
          </a:p>
          <a:p>
            <a:r>
              <a:rPr lang="ru-RU" dirty="0" smtClean="0"/>
              <a:t>Поскольку христианство зародилось как секта в иудаизме, то </a:t>
            </a:r>
            <a:r>
              <a:rPr lang="ru-RU" b="1" u="sng" dirty="0" smtClean="0"/>
              <a:t>плохо</a:t>
            </a:r>
            <a:r>
              <a:rPr lang="ru-RU" dirty="0" smtClean="0"/>
              <a:t> (вспомните 2-ю заповедь «Не сотвори себе кумира»)</a:t>
            </a:r>
          </a:p>
          <a:p>
            <a:r>
              <a:rPr lang="ru-RU" b="1" u="sng" dirty="0" smtClean="0"/>
              <a:t>Апостол Павел</a:t>
            </a:r>
            <a:r>
              <a:rPr lang="ru-RU" dirty="0" smtClean="0"/>
              <a:t>, который сыграл огромную роль в распространении христианства, </a:t>
            </a:r>
            <a:r>
              <a:rPr lang="ru-RU" u="sng" dirty="0" smtClean="0"/>
              <a:t>обличал</a:t>
            </a:r>
            <a:r>
              <a:rPr lang="ru-RU" dirty="0" smtClean="0"/>
              <a:t> язычников (тех, кто верил в множество богов) за то, что они делают изображения и поклоняются им.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844" y="1235383"/>
            <a:ext cx="3630380" cy="48364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7908" y="6071855"/>
            <a:ext cx="1869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Апостол Павел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37756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Техника иконы 1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9996" y="620688"/>
            <a:ext cx="7585715" cy="5688632"/>
          </a:xfrm>
        </p:spPr>
      </p:pic>
    </p:spTree>
    <p:extLst>
      <p:ext uri="{BB962C8B-B14F-4D97-AF65-F5344CB8AC3E}">
        <p14:creationId xmlns:p14="http://schemas.microsoft.com/office/powerpoint/2010/main" val="110720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5860" y="548680"/>
            <a:ext cx="9751060" cy="11684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Икона не мыслилась </a:t>
            </a:r>
            <a:br>
              <a:rPr lang="ru-RU" sz="4000" b="1" dirty="0" smtClean="0"/>
            </a:br>
            <a:r>
              <a:rPr lang="ru-RU" sz="4000" b="1" dirty="0" smtClean="0"/>
              <a:t>произведением искусства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1546" y="2492896"/>
            <a:ext cx="9751060" cy="2273672"/>
          </a:xfrm>
        </p:spPr>
        <p:txBody>
          <a:bodyPr>
            <a:normAutofit/>
          </a:bodyPr>
          <a:lstStyle/>
          <a:p>
            <a:r>
              <a:rPr lang="ru-RU" sz="2800" dirty="0"/>
              <a:t>В русской иконописи икону создавали </a:t>
            </a:r>
            <a:r>
              <a:rPr lang="ru-RU" sz="2800" b="1" u="sng" dirty="0"/>
              <a:t>несколько мастеров</a:t>
            </a:r>
            <a:r>
              <a:rPr lang="ru-RU" sz="2800" dirty="0"/>
              <a:t>, а если по каким-то причинам икона была написана от начала до конца одним мастером, то это было </a:t>
            </a:r>
            <a:r>
              <a:rPr lang="ru-RU" sz="2800" b="1" u="sng" dirty="0"/>
              <a:t>исключением</a:t>
            </a:r>
            <a:r>
              <a:rPr lang="ru-RU" sz="2800" dirty="0"/>
              <a:t> и присутствие других мастеров как бы </a:t>
            </a:r>
            <a:r>
              <a:rPr lang="ru-RU" sz="2800" dirty="0" smtClean="0"/>
              <a:t>предполагалось.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44788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868" y="2060848"/>
            <a:ext cx="9751060" cy="11684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В следующий раз обратимся к обзору русских иконописных школ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660055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1394" y="-99392"/>
            <a:ext cx="9751060" cy="11684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За что христиане обличали язычников?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06640" y="1484784"/>
            <a:ext cx="4859889" cy="4657824"/>
          </a:xfrm>
        </p:spPr>
        <p:txBody>
          <a:bodyPr/>
          <a:lstStyle/>
          <a:p>
            <a:r>
              <a:rPr lang="ru-RU" dirty="0" smtClean="0"/>
              <a:t>Язычники – это древние римляне, греки. Всякая языческая религия принимает, что </a:t>
            </a:r>
            <a:r>
              <a:rPr lang="ru-RU" b="1" dirty="0" smtClean="0"/>
              <a:t>БОГИ СИДЯТ В ИЗОБРАЖЕНИИ</a:t>
            </a:r>
            <a:r>
              <a:rPr lang="ru-RU" dirty="0" smtClean="0"/>
              <a:t>. Для них изображение – это сам бог (или богиня). Поэтому статую нужно </a:t>
            </a:r>
            <a:r>
              <a:rPr lang="ru-RU" u="sng" dirty="0" smtClean="0"/>
              <a:t>кормить, поить, одевать </a:t>
            </a:r>
            <a:r>
              <a:rPr lang="ru-RU" dirty="0" smtClean="0"/>
              <a:t>(помните, как статую Афины в Парфеноне одевали в золотой плащ во время </a:t>
            </a:r>
            <a:r>
              <a:rPr lang="ru-RU" dirty="0" err="1" smtClean="0"/>
              <a:t>Панафиней</a:t>
            </a:r>
            <a:r>
              <a:rPr lang="ru-RU" dirty="0" smtClean="0"/>
              <a:t>?)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80" y="1484784"/>
            <a:ext cx="6500860" cy="366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06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025" y="476672"/>
            <a:ext cx="10492155" cy="1168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/>
              <a:t>Икона – посредник между молящимся и небесным первообразом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66420" y="2060848"/>
            <a:ext cx="5657111" cy="4267200"/>
          </a:xfrm>
        </p:spPr>
        <p:txBody>
          <a:bodyPr/>
          <a:lstStyle/>
          <a:p>
            <a:r>
              <a:rPr lang="ru-RU" dirty="0" smtClean="0"/>
              <a:t>Когда во 2-3 веках начинается разработка христианского вероучения, то многие блестящие раннехристианские мыслители были ПРОТИВ изображений Бога.</a:t>
            </a:r>
          </a:p>
          <a:p>
            <a:r>
              <a:rPr lang="ru-RU" dirty="0" smtClean="0"/>
              <a:t>Но постепенно все-таки христианское изобразительное искусство восторжествовало, так как люди хотели </a:t>
            </a:r>
            <a:r>
              <a:rPr lang="ru-RU" b="1" dirty="0" smtClean="0"/>
              <a:t>видеть, во что они верят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76" y="2060848"/>
            <a:ext cx="5527827" cy="310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56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/>
              <a:t>Икона – это посредник, произведение искусства особого рода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38228" y="1803400"/>
            <a:ext cx="7128791" cy="4505920"/>
          </a:xfrm>
        </p:spPr>
        <p:txBody>
          <a:bodyPr/>
          <a:lstStyle/>
          <a:p>
            <a:r>
              <a:rPr lang="ru-RU" b="1" dirty="0"/>
              <a:t>«Через видимый образ наше мышление должно устремляться в духовном порыве к невидимому величию Божества</a:t>
            </a:r>
            <a:r>
              <a:rPr lang="ru-RU" b="1" dirty="0" smtClean="0"/>
              <a:t>»</a:t>
            </a:r>
          </a:p>
          <a:p>
            <a:r>
              <a:rPr lang="ru-RU" b="1" u="sng" dirty="0" smtClean="0"/>
              <a:t>Иоанн </a:t>
            </a:r>
            <a:r>
              <a:rPr lang="ru-RU" b="1" u="sng" dirty="0" err="1" smtClean="0"/>
              <a:t>Дамаскин</a:t>
            </a:r>
            <a:r>
              <a:rPr lang="ru-RU" b="1" dirty="0" smtClean="0"/>
              <a:t> (675-753) </a:t>
            </a:r>
            <a:r>
              <a:rPr lang="ru-RU" dirty="0" smtClean="0"/>
              <a:t>– христианский мыслитель, философ написал труд «Три слова в защиту </a:t>
            </a:r>
            <a:r>
              <a:rPr lang="ru-RU" dirty="0" err="1" smtClean="0"/>
              <a:t>иконопочитания</a:t>
            </a:r>
            <a:r>
              <a:rPr lang="ru-RU" dirty="0" smtClean="0"/>
              <a:t>» (который и сейчас издается).</a:t>
            </a:r>
          </a:p>
          <a:p>
            <a:r>
              <a:rPr lang="ru-RU" dirty="0" smtClean="0"/>
              <a:t>Он приводит четкое различие между «поклонением» и «почитанием». Поклоняются идолам язычники, а христиане </a:t>
            </a:r>
            <a:r>
              <a:rPr lang="ru-RU" b="1" dirty="0" smtClean="0"/>
              <a:t>ПОЧИТАЮТ</a:t>
            </a:r>
            <a:r>
              <a:rPr lang="ru-RU" dirty="0" smtClean="0"/>
              <a:t> Бога в изображении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836" y="1803400"/>
            <a:ext cx="3017437" cy="420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27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3852" y="652729"/>
            <a:ext cx="9751060" cy="1150671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/>
              <a:t>Печать и отпечаток</a:t>
            </a:r>
            <a:br>
              <a:rPr lang="ru-RU" sz="4400" b="1" dirty="0"/>
            </a:b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4412" y="1412776"/>
            <a:ext cx="5256583" cy="4657824"/>
          </a:xfrm>
        </p:spPr>
        <p:txBody>
          <a:bodyPr/>
          <a:lstStyle/>
          <a:p>
            <a:r>
              <a:rPr lang="ru-RU" dirty="0" smtClean="0"/>
              <a:t>Нужно понимать, что икона – это </a:t>
            </a:r>
            <a:r>
              <a:rPr lang="ru-RU" b="1" dirty="0" smtClean="0"/>
              <a:t>НЕ БОГ</a:t>
            </a:r>
            <a:r>
              <a:rPr lang="ru-RU" dirty="0" smtClean="0"/>
              <a:t>, это только его </a:t>
            </a:r>
            <a:r>
              <a:rPr lang="ru-RU" b="1" dirty="0" smtClean="0"/>
              <a:t>ЗНАК</a:t>
            </a:r>
            <a:r>
              <a:rPr lang="ru-RU" dirty="0" smtClean="0"/>
              <a:t>. Бога в деревянной доске НЕТ, поэтому икона не является идолом</a:t>
            </a:r>
          </a:p>
          <a:p>
            <a:r>
              <a:rPr lang="ru-RU" dirty="0" smtClean="0"/>
              <a:t>Есть печать, есть отпечаток. Печать – это одна материя (дерево), отпечаток – другая материя (например, резина).</a:t>
            </a:r>
          </a:p>
          <a:p>
            <a:r>
              <a:rPr lang="ru-RU" dirty="0" smtClean="0"/>
              <a:t>А что у них общее? Одинаковый </a:t>
            </a:r>
            <a:r>
              <a:rPr lang="ru-RU" b="1" dirty="0" smtClean="0"/>
              <a:t>ОБРАЗ</a:t>
            </a:r>
            <a:r>
              <a:rPr lang="ru-RU" dirty="0" smtClean="0"/>
              <a:t>, который НЕ ЗАВИСИТ ОТ МАТЕРИИ.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20" y="1803400"/>
            <a:ext cx="4661862" cy="372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70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868" y="260648"/>
            <a:ext cx="9751060" cy="116840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/>
              <a:t>Специфика иконописи</a:t>
            </a:r>
            <a:endParaRPr lang="ru-RU" sz="6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00" y="1772816"/>
            <a:ext cx="5413717" cy="402370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796153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5860" y="0"/>
            <a:ext cx="9751060" cy="11684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1. Каноничность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98668" y="1772816"/>
            <a:ext cx="3179439" cy="426720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Вспомним, что канон – это правила для художника, КАК изображать.</a:t>
            </a:r>
          </a:p>
          <a:p>
            <a:r>
              <a:rPr lang="ru-RU" dirty="0" smtClean="0"/>
              <a:t>Каждый иконописец имел  </a:t>
            </a:r>
            <a:r>
              <a:rPr lang="ru-RU" b="1" dirty="0" smtClean="0"/>
              <a:t>ПОДЛИННИКИ</a:t>
            </a:r>
            <a:r>
              <a:rPr lang="ru-RU" dirty="0" smtClean="0"/>
              <a:t> - эскизные </a:t>
            </a:r>
            <a:r>
              <a:rPr lang="ru-RU" dirty="0"/>
              <a:t>наброски композиции и словесные пояснения к ним.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88" y="1556792"/>
            <a:ext cx="3597086" cy="46422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236" y="1844824"/>
            <a:ext cx="3186251" cy="404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84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ига 16 х 9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3599_TF02801059" id="{4B3E191D-B3C9-4DCD-B491-B38D7FE3D852}" vid="{95EF1F8E-C174-455E-A76C-C3640C6B91A7}"/>
    </a:ext>
  </a:extLst>
</a:theme>
</file>

<file path=ppt/theme/theme2.xml><?xml version="1.0" encoding="utf-8"?>
<a:theme xmlns:a="http://schemas.openxmlformats.org/drawingml/2006/main" name="Тема Offic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1360476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TP102801058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706496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83ED4759-CFDD-43F0-817C-11D919719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003AC8-209A-4321-A17C-1B7A206433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D80E12-3BE9-4746-820E-FFB249F467F2}">
  <ds:schemaRefs>
    <ds:schemaRef ds:uri="http://purl.org/dc/elements/1.1/"/>
    <ds:schemaRef ds:uri="http://schemas.microsoft.com/office/2006/metadata/properties"/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Учебная презентация Книга (широкоэкранный формат)(2)</Template>
  <TotalTime>219</TotalTime>
  <Words>800</Words>
  <Application>Microsoft Office PowerPoint</Application>
  <PresentationFormat>Произвольный</PresentationFormat>
  <Paragraphs>78</Paragraphs>
  <Slides>32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5" baseType="lpstr">
      <vt:lpstr>Arial</vt:lpstr>
      <vt:lpstr>Constantia</vt:lpstr>
      <vt:lpstr>Книга 16 х 9</vt:lpstr>
      <vt:lpstr>Древнерусская иконопись</vt:lpstr>
      <vt:lpstr>Что такое «икона»?</vt:lpstr>
      <vt:lpstr>Сначала немного истории</vt:lpstr>
      <vt:lpstr>За что христиане обличали язычников?</vt:lpstr>
      <vt:lpstr>Икона – посредник между молящимся и небесным первообразом</vt:lpstr>
      <vt:lpstr>Икона – это посредник, произведение искусства особого рода</vt:lpstr>
      <vt:lpstr>Печать и отпечаток </vt:lpstr>
      <vt:lpstr>Специфика иконописи</vt:lpstr>
      <vt:lpstr>1. Каноничность</vt:lpstr>
      <vt:lpstr>Вспомним</vt:lpstr>
      <vt:lpstr>Презентация PowerPoint</vt:lpstr>
      <vt:lpstr>2. Тяготение к условным формам</vt:lpstr>
      <vt:lpstr>3. Перспектива - обратная</vt:lpstr>
      <vt:lpstr>Презентация PowerPoint</vt:lpstr>
      <vt:lpstr>Прямая (линейная) перспектива</vt:lpstr>
      <vt:lpstr>Обратите внимание, какие маленькие горы вдали</vt:lpstr>
      <vt:lpstr>Посмотрим, что еще характерно для обратной перспективы</vt:lpstr>
      <vt:lpstr>Презентация PowerPoint</vt:lpstr>
      <vt:lpstr>Презентация PowerPoint</vt:lpstr>
      <vt:lpstr>Мнение</vt:lpstr>
      <vt:lpstr>Техника исполнения иконы</vt:lpstr>
      <vt:lpstr>Иконы пишут  на досках</vt:lpstr>
      <vt:lpstr>Ковчег</vt:lpstr>
      <vt:lpstr>Нанесение грунта</vt:lpstr>
      <vt:lpstr>Нанесение рисунка</vt:lpstr>
      <vt:lpstr>Золочение</vt:lpstr>
      <vt:lpstr>Темпера</vt:lpstr>
      <vt:lpstr>Живописец наносит краску послойно, каждый слой наносится после высыхания предыдущего</vt:lpstr>
      <vt:lpstr>Нанесение олифы</vt:lpstr>
      <vt:lpstr>Презентация PowerPoint</vt:lpstr>
      <vt:lpstr>Икона не мыслилась  произведением искусства</vt:lpstr>
      <vt:lpstr>В следующий раз обратимся к обзору русских иконописных школ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Древнерусская иконопись</dc:title>
  <dc:creator>User</dc:creator>
  <cp:lastModifiedBy>User</cp:lastModifiedBy>
  <cp:revision>26</cp:revision>
  <dcterms:created xsi:type="dcterms:W3CDTF">2020-04-22T05:20:16Z</dcterms:created>
  <dcterms:modified xsi:type="dcterms:W3CDTF">2020-04-22T09:00:06Z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