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300" r:id="rId3"/>
    <p:sldId id="415" r:id="rId4"/>
    <p:sldId id="483" r:id="rId5"/>
    <p:sldId id="413" r:id="rId6"/>
    <p:sldId id="347" r:id="rId7"/>
    <p:sldId id="348" r:id="rId8"/>
    <p:sldId id="416" r:id="rId9"/>
    <p:sldId id="346" r:id="rId10"/>
    <p:sldId id="487" r:id="rId11"/>
    <p:sldId id="419" r:id="rId12"/>
    <p:sldId id="400" r:id="rId13"/>
    <p:sldId id="351" r:id="rId14"/>
    <p:sldId id="460" r:id="rId15"/>
    <p:sldId id="484" r:id="rId16"/>
    <p:sldId id="421" r:id="rId17"/>
    <p:sldId id="420" r:id="rId18"/>
    <p:sldId id="352" r:id="rId19"/>
    <p:sldId id="423" r:id="rId20"/>
    <p:sldId id="424" r:id="rId21"/>
    <p:sldId id="425" r:id="rId22"/>
    <p:sldId id="353" r:id="rId23"/>
    <p:sldId id="426" r:id="rId24"/>
    <p:sldId id="354" r:id="rId25"/>
    <p:sldId id="355" r:id="rId26"/>
    <p:sldId id="428" r:id="rId27"/>
    <p:sldId id="427" r:id="rId28"/>
    <p:sldId id="485" r:id="rId29"/>
    <p:sldId id="358" r:id="rId30"/>
    <p:sldId id="429" r:id="rId31"/>
    <p:sldId id="359" r:id="rId32"/>
    <p:sldId id="360" r:id="rId33"/>
    <p:sldId id="361" r:id="rId34"/>
    <p:sldId id="364" r:id="rId35"/>
    <p:sldId id="365" r:id="rId36"/>
    <p:sldId id="363" r:id="rId37"/>
    <p:sldId id="384" r:id="rId38"/>
    <p:sldId id="385" r:id="rId39"/>
    <p:sldId id="430" r:id="rId40"/>
    <p:sldId id="431" r:id="rId41"/>
    <p:sldId id="386" r:id="rId42"/>
    <p:sldId id="388" r:id="rId43"/>
    <p:sldId id="387" r:id="rId44"/>
    <p:sldId id="435" r:id="rId45"/>
    <p:sldId id="48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97661-1A32-4587-BF7F-BF742E4F60A2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45D5A-8C97-49FE-A713-8968C75DB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5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oma.ru/wp-content/uploads/2015/03/mastera143_1b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5%D0%BB%D0%B5%D0%B1" TargetMode="External"/><Relationship Id="rId3" Type="http://schemas.openxmlformats.org/officeDocument/2006/relationships/hyperlink" Target="https://ru.wikipedia.org/wiki/%D0%9D%D0%B0%D0%BD%D0%BE%D0%BC%D0%B5%D1%82%D1%80" TargetMode="External"/><Relationship Id="rId7" Type="http://schemas.openxmlformats.org/officeDocument/2006/relationships/hyperlink" Target="https://ru.wikipedia.org/wiki/%D0%9A%D0%BB%D0%B5%D0%B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C%D0%B5%D0%BB" TargetMode="External"/><Relationship Id="rId5" Type="http://schemas.openxmlformats.org/officeDocument/2006/relationships/hyperlink" Target="https://ru.wikipedia.org/wiki/%D0%94%D0%B5%D0%BA%D0%BE%D1%80%D0%B0%D1%82%D0%B8%D0%B2%D0%BD%D0%BE-%D0%BF%D1%80%D0%B8%D0%BA%D0%BB%D0%B0%D0%B4%D0%BD%D0%BE%D0%B5_%D0%B8%D1%81%D0%BA%D1%83%D1%81%D1%81%D1%82%D0%B2%D0%BE" TargetMode="External"/><Relationship Id="rId10" Type="http://schemas.openxmlformats.org/officeDocument/2006/relationships/hyperlink" Target="https://ru.wikipedia.org/wiki/%D0%97%D1%83%D0%B1_(%D0%B1%D0%B8%D0%BE%D0%BB%D0%BE%D0%B3%D0%B8%D1%8F)" TargetMode="External"/><Relationship Id="rId4" Type="http://schemas.openxmlformats.org/officeDocument/2006/relationships/hyperlink" Target="https://ru.wikipedia.org/wiki/%D0%97%D0%BE%D0%BB%D0%BE%D1%82%D0%BE" TargetMode="External"/><Relationship Id="rId9" Type="http://schemas.openxmlformats.org/officeDocument/2006/relationships/hyperlink" Target="https://ru.wikipedia.org/wiki/%D0%90%D0%B3%D0%B0%D1%82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/index.php?title=%D0%92%D0%BA%D0%BB%D0%B0%D0%B4%D0%BD%D0%B0%D1%8F_%D0%BA%D0%BD%D0%B8%D0%B3%D0%B0&amp;action=edit&amp;redlink=1" TargetMode="External"/><Relationship Id="rId13" Type="http://schemas.openxmlformats.org/officeDocument/2006/relationships/hyperlink" Target="https://ru.wikipedia.org/wiki/%D0%94%D0%BC%D0%B8%D1%82%D1%80%D0%B8%D0%B9_%D0%98%D0%B2%D0%B0%D0%BD%D0%BE%D0%B2%D0%B8%D1%87_%D0%94%D0%BE%D0%BD%D1%81%D0%BA%D0%BE%D0%B9" TargetMode="External"/><Relationship Id="rId18" Type="http://schemas.openxmlformats.org/officeDocument/2006/relationships/hyperlink" Target="https://ru.wikipedia.org/wiki/%D0%AE%D0%BB%D0%B8%D0%B0%D0%BD%D1%81%D0%BA%D0%B8%D0%B9_%D0%BA%D0%B0%D0%BB%D0%B5%D0%BD%D0%B4%D0%B0%D1%80%D1%8C" TargetMode="External"/><Relationship Id="rId3" Type="http://schemas.openxmlformats.org/officeDocument/2006/relationships/hyperlink" Target="https://ru.wikipedia.org/wiki/%D0%91%D0%BE%D0%B3%D0%BE%D1%80%D0%BE%D0%B4%D0%B8%D1%86%D0%B0" TargetMode="External"/><Relationship Id="rId21" Type="http://schemas.openxmlformats.org/officeDocument/2006/relationships/hyperlink" Target="https://ru.wikipedia.org/wiki/%D0%A4%D0%B5%D0%BE%D1%84%D0%B0%D0%BD_%D0%93%D1%80%D0%B5%D0%BA" TargetMode="External"/><Relationship Id="rId7" Type="http://schemas.openxmlformats.org/officeDocument/2006/relationships/hyperlink" Target="https://ru.wikipedia.org/wiki/%D0%A3%D1%81%D0%BF%D0%B5%D0%BD%D0%B8%D0%B5_%D0%91%D0%BE%D0%B3%D0%BE%D1%80%D0%BE%D0%B4%D0%B8%D1%86%D1%8B" TargetMode="External"/><Relationship Id="rId12" Type="http://schemas.openxmlformats.org/officeDocument/2006/relationships/hyperlink" Target="https://ru.wikipedia.org/wiki/%D0%A1%D0%B8%D1%80%D0%BE%D1%82%D0%B8%D0%BD%D1%81%D0%BA%D0%B0%D1%8F_(%D1%81%D1%82%D0%B0%D0%BD%D0%B8%D1%86%D0%B0)" TargetMode="External"/><Relationship Id="rId17" Type="http://schemas.openxmlformats.org/officeDocument/2006/relationships/hyperlink" Target="https://ru.wikipedia.org/wiki/%D0%A7%D1%83%D0%B4%D0%BE%D1%82%D0%B2%D0%BE%D1%80%D0%BD%D0%B0%D1%8F_%D0%B8%D0%BA%D0%BE%D0%BD%D0%B0" TargetMode="External"/><Relationship Id="rId2" Type="http://schemas.openxmlformats.org/officeDocument/2006/relationships/slide" Target="../slides/slide41.xml"/><Relationship Id="rId16" Type="http://schemas.openxmlformats.org/officeDocument/2006/relationships/hyperlink" Target="https://ru.wikipedia.org/wiki/%D0%A0%D1%83%D1%81%D1%81%D0%BA%D0%B0%D1%8F_%D0%BF%D1%80%D0%B0%D0%B2%D0%BE%D1%81%D0%BB%D0%B0%D0%B2%D0%BD%D0%B0%D1%8F_%D1%86%D0%B5%D1%80%D0%BA%D0%BE%D0%B2%D1%8C" TargetMode="External"/><Relationship Id="rId20" Type="http://schemas.openxmlformats.org/officeDocument/2006/relationships/hyperlink" Target="https://ru.wikipedia.org/wiki/1395_%D0%B3%D0%BE%D0%B4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5%D0%BB%D0%B5%D1%83%D1%81%D0%B0" TargetMode="External"/><Relationship Id="rId11" Type="http://schemas.openxmlformats.org/officeDocument/2006/relationships/hyperlink" Target="https://ru.wikipedia.org/wiki/%D0%94%D0%BE%D0%BD%D1%81%D0%BA%D0%B8%D0%B5_%D0%BA%D0%B0%D0%B7%D0%B0%D0%BA%D0%B8" TargetMode="External"/><Relationship Id="rId5" Type="http://schemas.openxmlformats.org/officeDocument/2006/relationships/hyperlink" Target="https://ru.wikipedia.org/wiki/%D0%9F%D1%80%D0%B0%D0%B2%D0%BE%D1%81%D0%BB%D0%B0%D0%B2%D0%BD%D0%B0%D1%8F_%D0%B8%D0%BA%D0%BE%D0%BD%D0%BE%D0%B3%D1%80%D0%B0%D1%84%D0%B8%D1%8F_%D0%91%D0%BE%D0%B3%D0%BE%D1%80%D0%BE%D0%B4%D0%B8%D1%86%D1%8B" TargetMode="External"/><Relationship Id="rId15" Type="http://schemas.openxmlformats.org/officeDocument/2006/relationships/hyperlink" Target="https://ru.wikipedia.org/wiki/1380_%D0%B3%D0%BE%D0%B4" TargetMode="External"/><Relationship Id="rId10" Type="http://schemas.openxmlformats.org/officeDocument/2006/relationships/hyperlink" Target="https://ru.wikipedia.org/wiki/1692_%D0%B3%D0%BE%D0%B4" TargetMode="External"/><Relationship Id="rId19" Type="http://schemas.openxmlformats.org/officeDocument/2006/relationships/hyperlink" Target="https://ru.wikipedia.org/wiki/1382_%D0%B3%D0%BE%D0%B4" TargetMode="External"/><Relationship Id="rId4" Type="http://schemas.openxmlformats.org/officeDocument/2006/relationships/hyperlink" Target="https://ru.wikipedia.org/wiki/%D0%98%D0%B8%D1%81%D1%83%D1%81_%D0%A5%D1%80%D0%B8%D1%81%D1%82%D0%BE%D1%81" TargetMode="External"/><Relationship Id="rId9" Type="http://schemas.openxmlformats.org/officeDocument/2006/relationships/hyperlink" Target="https://ru.wikipedia.org/wiki/%D0%94%D0%BE%D0%BD%D1%81%D0%BA%D0%BE%D0%B9_%D0%BC%D0%BE%D0%BD%D0%B0%D1%81%D1%82%D1%8B%D1%80%D1%8C" TargetMode="External"/><Relationship Id="rId14" Type="http://schemas.openxmlformats.org/officeDocument/2006/relationships/hyperlink" Target="https://ru.wikipedia.org/wiki/%D0%9A%D1%83%D0%BB%D0%B8%D0%BA%D0%BE%D0%B2%D1%81%D0%BA%D0%B0%D1%8F_%D0%B1%D0%B8%D1%82%D0%B2%D0%B0" TargetMode="External"/><Relationship Id="rId22" Type="http://schemas.openxmlformats.org/officeDocument/2006/relationships/hyperlink" Target="https://ru.wikipedia.org/wiki/%D0%93%D0%BE%D1%81%D1%83%D0%B4%D0%B0%D1%80%D1%81%D1%82%D0%B2%D0%B5%D0%BD%D0%BD%D0%B0%D1%8F_%D0%A2%D1%80%D0%B5%D1%82%D1%8C%D1%8F%D0%BA%D0%BE%D0%B2%D1%81%D0%BA%D0%B0%D1%8F_%D0%B3%D0%B0%D0%BB%D0%B5%D1%80%D0%B5%D1%8F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 тем в православной иконописной традиции существуют и двусторонние образы, то есть несущие святые лики на обеих сторонах иконной доски. Такие иконы совсем не редкость! Наверное, самый известный и почитаемый в Русской Церкви двусторонний образ — это византийская икона XII века «Богоматерь Владимирская». Главное изображение — Богородица с младенцем Христом. В XV веке на обороте написали символический образ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Этимасия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 — престол, уготованный Господу, с лежащими на нем орудиями страстей Иисуса Христа (крест, терновый венец, гвозди, копье и губка, смоченная в уксусе). В древности там помещалось другое изображение, предположительно, святителя Николая.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/>
            </a:r>
            <a:b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храме двусторонние иконы устанавливают в алтаре за престолом, откуда выносят во время крестных ходов, тогда становятся видны оба изображения. Они могут стоять и 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самом храме в специальных киотах, как, например, большой образ XI века Богоматери Одигитрии со св. Георгием на обороте из Успенского собора Московского Кремля. А вот знаменитые иконы-«таблетки» XV века из Софийского собора в Новгороде с праздниками на одной стороне и фигурами святых на другой использовались в качестве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минейных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Их выкладывали для поклонения на аналой в соответствующие дни церковного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7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Суса́льное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золото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сусаль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— тончайшие (обычно около 100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Нанометр"/>
              </a:rPr>
              <a:t>нм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листы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Золото"/>
              </a:rPr>
              <a:t>золота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обычно используются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Декоративно-прикладное искусство"/>
              </a:rPr>
              <a:t>декоративных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целях.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Золото — относительно мягкий и очень ковкий металл, и его можно расплющить в чрезвычайно тонкие листы без трещин и разрывов.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Ассист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накладывался так: поверхность полностью завершённой живописи припудривалась тонко измельчённым порошком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Мел"/>
              </a:rPr>
              <a:t>мела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чтобы листки сусального золота или серебра не приклеились к свежему красочному слою. Затем места под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ассист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промазывались специальным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Клей"/>
              </a:rPr>
              <a:t>клеевым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составом. Листочек золота или серебра осторожно брали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Хлеб"/>
              </a:rPr>
              <a:t>хлебным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мякишем и прижимали к подготовленной поверхности. После высыхания клея лишние кусочки металла осторожно смахивали, 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ассист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шлифовали для придания ему блеска «зубком» из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Агат"/>
              </a:rPr>
              <a:t>агата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(в древности вместо агата часто использовали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Зуб (биология)"/>
              </a:rPr>
              <a:t>зуб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животного).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61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«Великая Панагия»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1-я треть XIII в.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193,2Х120,5    ГТГ     Из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-Преображенского монастыря в Ярославле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Иконографический тип «Богоматери Великая Панагия» (греч. –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всесвятая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 молитвенно воздетыми руками и младенцем Христом в медальоне на груди восходит к древнему прославленному образу Богоматери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Влахернитиссы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Влахернского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храма в Константинополе. Название «Богоматерь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Оранта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с которым икона получила известность, является неточным, т.к. иконография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Оранты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представляет изображение Богоматери в рост с поднятыми руками, но без младенца. Образ «Богоматерь Великая Панагия» наиболее полно раскрывает смысл догмата воплощения. В верхних углах, в медальонах –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полуфигурные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изображения архангелов Михаила и Гавриила. Редкой иконографической особенностью данной композиции является жест Христа Эммануила, благословляющего обеими руками – жест архиерейского благословения.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52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Автор: Неизвестный иконописец XIII века 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Источник: Новгородский государственный объединенный музей-заповедник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11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вернемся к стригольникам. Что означает это слово?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Почти все, что мы знаем о них, известно из церковных документов, в которых стригольники яростно обличались. Поэтому судить по ним о сути этого религиозного течения очень сложно.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же касается и названия. На этот счет существует несколько версий: то ли от рода деятельности одного из идеологов движения цирюльника Карпа, то ли от заимствованного у католиков обычая выстригать на макушке тонзуру. Опять же, нет точных источников, чтобы однозначно ответить на этот вопрос.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Движение стригольников справедливо называли «ересью»?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общем, да. Они решительно критиковали и отвергали многие церковные догматы, например, о Пресвятой Троице и божественности Христа. Стригольники обличали пороки и язвы православной церкви. Более того, они поставили вопрос о целесообразности института священства в церкви. При этом они ссылались на Евангелие от Матфея, где прямо говорится: «не называйтесь учителями, ибо один у вас Учитель — Христос, все же вы — братья. И отцом себе не называйте никого на земле, ибо один у вас Отец, Который на небесах; и не называйтесь наставниками, ибо один у вас Наставник — Христос».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Расскажите про ересь «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жидовствующих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которая появилась в Новгороде в следующем столетии. Откуда такое неполиткорректное по нынешним временам название?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научной литературе их чаще называют «московско-новгородской ересью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антитринитариев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потому что они тоже отрицали Пресвятую Троицу (лат.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Trinitas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прим.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Ленты.ру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»). Они отвергали божественную ипостась Христа и многие другие догматы.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Антитринитарии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обращались ко многим ветхозаветным традициям, поэтому противники обвиняли их в вероотступничестве и переходе в иудаизм. Отсюда и более известное название этой ереси —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жидовствующие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Казнь стригольников в Новгороде в 1375 году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Изображение: Лицевой летописный свод (9 том страница 98) XVI век.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Имелись ли различия между стригольниками и «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жидовствующими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по социальному статусу?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Да, имелись. Идеи стригольников были популярны в основном среди простолюдинов, в лучшем случае их последователи могли быть дьяками или священниками отдаленных псковских и новгородских приходов.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Ересь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жидовствующих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была более элитарным движением. После переезда их лидеров из Новгорода в Москву она проникает на великокняжеский двор. В Москве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жидовствующие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активно включились в политическую борьбу между различными боярскими группировками. Шли последние годы правления Ивана III, и решался вопрос, кто станет его наследником — внук Дмитрий, который еще при жизни деда и вместе с ним был венчан на царство, или сын от Софьи Палеолог Василий. В итоге, как известно, победил Василий, а Дмитрий со своей матерью Еленой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Волошанкой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были брошены в темницу, где затем и погибли.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Елена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Волошанка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дочь молдавского господаря, как раз и была активным участником придворного кружка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жидовствующих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который возглавлял думный дьяк Федор Курицын. Он, кстати, был одним из образованнейших людей Московского государства. Его перу принадлежит очень загадочное «Лаодикийское послание», о смысле которого до сих пор идут споры. Курицын написал одно из первых произведений русской беллетристики — «Сказание о Дракуле».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35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Знаменита тем, что  в ней одной сохранились фрески кисти      </a:t>
            </a:r>
            <a:r>
              <a:rPr lang="ru-RU" sz="1200" b="1" dirty="0" smtClean="0"/>
              <a:t>Феофана Грека </a:t>
            </a:r>
            <a:r>
              <a:rPr lang="ru-RU" sz="1200" dirty="0" smtClean="0"/>
              <a:t>(1378г.)</a:t>
            </a:r>
          </a:p>
          <a:p>
            <a:r>
              <a:rPr lang="ru-RU" sz="1200" dirty="0" smtClean="0"/>
              <a:t>Большая их часть погибла, а то, что сохранилось — единственные сохранившиеся в мире монументальные работы Феофана Грека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0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Крылья центр. Ангела обнимают других; вторят архитектуре</a:t>
            </a:r>
            <a:r>
              <a:rPr lang="ru-RU" baseline="0" dirty="0" smtClean="0"/>
              <a:t> (арка)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A6F0C-E1F3-4526-8904-E38F3DFD346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7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Донска́я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ико́на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Бо́жией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Ма́тери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икона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Богородица"/>
              </a:rPr>
              <a:t>Богородицы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младенцем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Иисус Христос"/>
              </a:rPr>
              <a:t>Христом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руках, выполненная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Православная иконография Богородицы"/>
              </a:rPr>
              <a:t>иконографическом изводе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Елеуса"/>
              </a:rPr>
              <a:t>Елеуса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Икона является двусторонней, на её обороте изображено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Успение Богородицы"/>
              </a:rPr>
              <a:t>Успение Богородицы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преданию (согласно предисловию ко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Вкладная книга (страница отсутствует)"/>
              </a:rPr>
              <a:t>вкладной книге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Донской монастырь"/>
              </a:rPr>
              <a:t>Донского монастыря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от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1692 год"/>
              </a:rPr>
              <a:t>1692 года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была поднесена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Донские казаки"/>
              </a:rPr>
              <a:t>донскими казаками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из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Сиротинская (станица)"/>
              </a:rPr>
              <a:t>городка Сиротина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московскому князю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Дмитрий Иванович Донской"/>
              </a:rPr>
              <a:t>Дмитрию Донскому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Куликовская битва"/>
              </a:rPr>
              <a:t>Куликовской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Куликовская битва"/>
              </a:rPr>
              <a:t> битвой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1380 год"/>
              </a:rPr>
              <a:t>1380 год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Русская православная церковь"/>
              </a:rPr>
              <a:t>Русской церкви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икона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почитается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Чудотворная икона"/>
              </a:rPr>
              <a:t>чудотворной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празднование в её честь совершается 19 августа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Юлианский календарь"/>
              </a:rPr>
              <a:t>юлианскому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Юлианский календарь"/>
              </a:rPr>
              <a:t> календарю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Искусствоведы датируют время её написания </a:t>
            </a:r>
            <a:r>
              <a:rPr lang="ru-RU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1382 год"/>
              </a:rPr>
              <a:t>1380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1395 год"/>
              </a:rPr>
              <a:t>1395 годами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автором считают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Феофан Грек"/>
              </a:rPr>
              <a:t>Феофана Грека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либо одного из мастеров его круга. В настоящее время Донская икона находится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Государственная Третьяковская галерея"/>
              </a:rPr>
              <a:t>Третьяковской галерее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Ежегодно в день празднования иконы её доставляют в Донской монастырь для совершения перед ней праздничного богослужения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32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Сюжетному построению соответствует и живописное решение иконы. Цветовой строй ее подобен серебристо-голубому световому потоку, который тонким полупрозрачным слоем разлит по площадкам гор, яркими лазурными бликами струится по одеждам, сияет золотом на белоснежных ризах Христа.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5D5A-8C97-49FE-A713-8968C75DB51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8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134672" cy="1470025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Древнерусская иконопись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Часть 2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8598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к делается ассис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489" y="1988840"/>
            <a:ext cx="7297021" cy="41044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Как делается </a:t>
            </a:r>
            <a:r>
              <a:rPr lang="ru-RU" sz="5400" b="1" dirty="0" err="1" smtClean="0"/>
              <a:t>ассист</a:t>
            </a:r>
            <a:r>
              <a:rPr lang="ru-RU" sz="5400" b="1" dirty="0" smtClean="0"/>
              <a:t>?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483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061"/>
            <a:ext cx="8229600" cy="1252728"/>
          </a:xfrm>
        </p:spPr>
        <p:txBody>
          <a:bodyPr/>
          <a:lstStyle/>
          <a:p>
            <a:r>
              <a:rPr lang="ru-RU" b="1" dirty="0"/>
              <a:t>«Прославление креста</a:t>
            </a:r>
            <a:r>
              <a:rPr lang="ru-RU" b="1" dirty="0" smtClean="0"/>
              <a:t>» - оборот</a:t>
            </a:r>
            <a:endParaRPr lang="ru-RU" b="1" dirty="0"/>
          </a:p>
        </p:txBody>
      </p:sp>
      <p:pic>
        <p:nvPicPr>
          <p:cNvPr id="4098" name="Picture 2" descr="Оборот («Прославление креста»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22756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3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76056" y="2924944"/>
            <a:ext cx="3564384" cy="34506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Сусальное </a:t>
            </a:r>
            <a:r>
              <a:rPr lang="ru-RU" b="1" dirty="0">
                <a:solidFill>
                  <a:schemeClr val="tx1"/>
                </a:solidFill>
              </a:rPr>
              <a:t>золото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>— </a:t>
            </a:r>
            <a:r>
              <a:rPr lang="ru-RU" dirty="0">
                <a:solidFill>
                  <a:schemeClr val="tx1"/>
                </a:solidFill>
              </a:rPr>
              <a:t>тончайшие (обычно около 100 </a:t>
            </a:r>
            <a:r>
              <a:rPr lang="ru-RU" dirty="0" err="1">
                <a:solidFill>
                  <a:schemeClr val="tx1"/>
                </a:solidFill>
              </a:rPr>
              <a:t>нм</a:t>
            </a:r>
            <a:r>
              <a:rPr lang="ru-RU" dirty="0">
                <a:solidFill>
                  <a:schemeClr val="tx1"/>
                </a:solidFill>
              </a:rPr>
              <a:t>) листы золота, которые обычно используются в декоративных целях.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252728"/>
          </a:xfrm>
        </p:spPr>
        <p:txBody>
          <a:bodyPr>
            <a:noAutofit/>
          </a:bodyPr>
          <a:lstStyle/>
          <a:p>
            <a:r>
              <a:rPr lang="ru-RU" b="1" dirty="0"/>
              <a:t>«Ангел Златые власы», </a:t>
            </a:r>
            <a:r>
              <a:rPr lang="ru-RU" b="1" dirty="0" smtClean="0"/>
              <a:t>12 век, ГРМ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1748" name="Picture 4" descr="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3264"/>
            <a:ext cx="438641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332656"/>
            <a:ext cx="4536503" cy="25922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Ярославская </a:t>
            </a:r>
            <a:r>
              <a:rPr lang="ru-RU" b="1" dirty="0" err="1" smtClean="0"/>
              <a:t>Оранта</a:t>
            </a:r>
            <a:r>
              <a:rPr lang="ru-RU" b="1" dirty="0" smtClean="0"/>
              <a:t> (Великая Панагия), </a:t>
            </a:r>
            <a:r>
              <a:rPr lang="ru-RU" b="1" dirty="0"/>
              <a:t>п</a:t>
            </a:r>
            <a:r>
              <a:rPr lang="ru-RU" b="1" dirty="0" smtClean="0"/>
              <a:t>ервая </a:t>
            </a:r>
            <a:r>
              <a:rPr lang="ru-RU" b="1" dirty="0"/>
              <a:t>треть </a:t>
            </a:r>
            <a:r>
              <a:rPr lang="en-US" b="1" dirty="0"/>
              <a:t>XIII </a:t>
            </a:r>
            <a:r>
              <a:rPr lang="ru-RU" b="1" dirty="0"/>
              <a:t>века</a:t>
            </a:r>
            <a:r>
              <a:rPr lang="ru-RU" b="1" dirty="0" smtClean="0"/>
              <a:t>, ГТГ</a:t>
            </a:r>
            <a:endParaRPr lang="ru-RU" b="1" dirty="0"/>
          </a:p>
        </p:txBody>
      </p:sp>
      <p:pic>
        <p:nvPicPr>
          <p:cNvPr id="7170" name="Picture 2" descr="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96374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4725144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193,2 х 120,5</a:t>
            </a:r>
          </a:p>
        </p:txBody>
      </p:sp>
    </p:spTree>
    <p:extLst>
      <p:ext uri="{BB962C8B-B14F-4D97-AF65-F5344CB8AC3E}">
        <p14:creationId xmlns:p14="http://schemas.microsoft.com/office/powerpoint/2010/main" val="3032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0573"/>
            <a:ext cx="695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7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 Руси такой тип иконы называют </a:t>
            </a:r>
            <a:r>
              <a:rPr lang="ru-RU" sz="2800" b="1" u="sng" dirty="0" smtClean="0"/>
              <a:t>Знамение</a:t>
            </a:r>
            <a:r>
              <a:rPr lang="ru-RU" sz="2800" dirty="0" smtClean="0"/>
              <a:t> (принадлежит к типу </a:t>
            </a:r>
            <a:r>
              <a:rPr lang="ru-RU" sz="2800" dirty="0" err="1" smtClean="0"/>
              <a:t>Оранта</a:t>
            </a:r>
            <a:r>
              <a:rPr lang="ru-RU" sz="2800" dirty="0" smtClean="0"/>
              <a:t> – «молящаяся»).</a:t>
            </a:r>
          </a:p>
          <a:p>
            <a:r>
              <a:rPr lang="ru-RU" sz="2800" dirty="0" smtClean="0"/>
              <a:t>Младенец Иисус – </a:t>
            </a:r>
            <a:r>
              <a:rPr lang="ru-RU" sz="2800" b="1" u="sng" dirty="0" smtClean="0"/>
              <a:t>на груди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У него жест </a:t>
            </a:r>
            <a:r>
              <a:rPr lang="ru-RU" sz="2800" b="1" u="sng" dirty="0" smtClean="0"/>
              <a:t>архиерейского благословения </a:t>
            </a:r>
            <a:r>
              <a:rPr lang="ru-RU" sz="2800" dirty="0" smtClean="0"/>
              <a:t>– обеими руками.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Богоматерь Знамение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75967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6"/>
          <a:stretch/>
        </p:blipFill>
        <p:spPr bwMode="auto">
          <a:xfrm>
            <a:off x="899592" y="332656"/>
            <a:ext cx="7285075" cy="52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5745013"/>
            <a:ext cx="8280920" cy="1112987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Обратите внимание на яркие, веселые краски: красные, синие, золотые и очень много белого.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659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ruskiezemli2.ru/image/w30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88209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02448" cy="1524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2. </a:t>
            </a:r>
            <a:r>
              <a:rPr lang="ru-RU" sz="6700" b="1" dirty="0" smtClean="0"/>
              <a:t>Новгородская</a:t>
            </a:r>
            <a:r>
              <a:rPr lang="ru-RU" sz="6000" b="1" dirty="0" smtClean="0"/>
              <a:t> </a:t>
            </a:r>
            <a:r>
              <a:rPr lang="ru-RU" sz="6700" b="1" dirty="0" smtClean="0"/>
              <a:t>школа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70071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1621" y="2924944"/>
            <a:ext cx="3672408" cy="3450696"/>
          </a:xfrm>
        </p:spPr>
        <p:txBody>
          <a:bodyPr/>
          <a:lstStyle/>
          <a:p>
            <a:r>
              <a:rPr lang="ru-RU" b="1" dirty="0" smtClean="0"/>
              <a:t>Св. </a:t>
            </a:r>
            <a:r>
              <a:rPr lang="ru-RU" b="1" dirty="0" err="1" smtClean="0"/>
              <a:t>Власий</a:t>
            </a:r>
            <a:r>
              <a:rPr lang="ru-RU" b="1" dirty="0" smtClean="0"/>
              <a:t> </a:t>
            </a:r>
            <a:r>
              <a:rPr lang="ru-RU" dirty="0" smtClean="0"/>
              <a:t>– христианский святой, «великий страж быков»</a:t>
            </a:r>
          </a:p>
          <a:p>
            <a:r>
              <a:rPr lang="ru-RU" b="1" dirty="0" smtClean="0"/>
              <a:t>Св. </a:t>
            </a:r>
            <a:r>
              <a:rPr lang="ru-RU" b="1" dirty="0" err="1" smtClean="0"/>
              <a:t>Спиридоний</a:t>
            </a:r>
            <a:r>
              <a:rPr lang="ru-RU" b="1" dirty="0" smtClean="0"/>
              <a:t> </a:t>
            </a:r>
            <a:r>
              <a:rPr lang="ru-RU" dirty="0" smtClean="0"/>
              <a:t>– христианский епископ, вышедший из пастухов, покровитель плодородия земли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8071" y="692696"/>
            <a:ext cx="3538736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«Святые </a:t>
            </a:r>
            <a:r>
              <a:rPr lang="ru-RU" b="1" dirty="0" err="1" smtClean="0"/>
              <a:t>Власий</a:t>
            </a:r>
            <a:r>
              <a:rPr lang="ru-RU" b="1" dirty="0" smtClean="0"/>
              <a:t> и </a:t>
            </a:r>
            <a:r>
              <a:rPr lang="ru-RU" b="1" dirty="0" err="1" smtClean="0"/>
              <a:t>Спиридоний</a:t>
            </a:r>
            <a:r>
              <a:rPr lang="ru-RU" b="1" dirty="0" smtClean="0"/>
              <a:t>», 15 век</a:t>
            </a:r>
            <a:endParaRPr lang="ru-RU" b="1" dirty="0"/>
          </a:p>
        </p:txBody>
      </p:sp>
      <p:pic>
        <p:nvPicPr>
          <p:cNvPr id="1026" name="Picture 2" descr="http://okultureno.ru/uploads/ckfinder/userfiles/images/%D0%A4%D0%BE%D1%82%D0%BE%E2%84%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2528" cy="64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5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44824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/>
              <a:t>Русские иконописные школы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1233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2852936"/>
            <a:ext cx="3672408" cy="345069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Краски приобретают невиданную звучность.</a:t>
            </a:r>
          </a:p>
          <a:p>
            <a:r>
              <a:rPr lang="ru-RU" dirty="0" smtClean="0"/>
              <a:t>Излюбленный цвет – </a:t>
            </a:r>
            <a:r>
              <a:rPr lang="ru-RU" b="1" dirty="0" smtClean="0"/>
              <a:t>пламенная киноварь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Чистый цвет необычайно интенсивен и </a:t>
            </a:r>
            <a:r>
              <a:rPr lang="ru-RU" b="1" dirty="0" smtClean="0"/>
              <a:t>«может оказать честь самому Матиссу» </a:t>
            </a:r>
            <a:r>
              <a:rPr lang="ru-RU" dirty="0" smtClean="0"/>
              <a:t>(В. Лазарев).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692696"/>
            <a:ext cx="3528392" cy="1252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«Богоматерь Знамение </a:t>
            </a:r>
            <a:br>
              <a:rPr lang="ru-RU" sz="3200" b="1" dirty="0" smtClean="0"/>
            </a:br>
            <a:r>
              <a:rPr lang="ru-RU" sz="3200" b="1" dirty="0" smtClean="0"/>
              <a:t>с избранными святыми», нач. 15 в, ГРМ</a:t>
            </a:r>
            <a:endParaRPr lang="ru-RU" sz="3200" b="1" dirty="0"/>
          </a:p>
        </p:txBody>
      </p:sp>
      <p:pic>
        <p:nvPicPr>
          <p:cNvPr id="2050" name="Picture 2" descr="http://territa.ru/_ph/609/780993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1334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5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ocanvas.ru/image/data/blog/mati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595722" cy="37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territa.ru/_ph/609/780993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7" y="764704"/>
            <a:ext cx="41404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5589240"/>
            <a:ext cx="3551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/>
              <a:t>Анри Матисс </a:t>
            </a:r>
            <a:r>
              <a:rPr lang="ru-RU" b="1" dirty="0" smtClean="0"/>
              <a:t>«Красная комната», 1908, Эрмитаж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25640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338328"/>
            <a:ext cx="4042792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Никола </a:t>
            </a:r>
            <a:r>
              <a:rPr lang="ru-RU" b="1" dirty="0" err="1" smtClean="0"/>
              <a:t>Липенский</a:t>
            </a:r>
            <a:r>
              <a:rPr lang="ru-RU" b="1" dirty="0" smtClean="0"/>
              <a:t>, 1294</a:t>
            </a:r>
            <a:endParaRPr lang="ru-RU" b="1" dirty="0"/>
          </a:p>
        </p:txBody>
      </p:sp>
      <p:pic>
        <p:nvPicPr>
          <p:cNvPr id="8194" name="Picture 2" descr="http://www.zdravrussia.ru/images/foto/fool/8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0234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836712"/>
            <a:ext cx="3826768" cy="12527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Церковь Николы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ru-RU" b="1" dirty="0" err="1"/>
              <a:t>Липне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098" name="Picture 2" descr="Церковь Николы на Липн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99752" cy="60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76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zdravrussia.ru/images/foto/fool/8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677854" cy="50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093296"/>
            <a:ext cx="294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(фрагмент</a:t>
            </a:r>
            <a:r>
              <a:rPr lang="ru-RU" dirty="0" smtClean="0"/>
              <a:t>)  </a:t>
            </a:r>
            <a:r>
              <a:rPr lang="ru-RU" dirty="0"/>
              <a:t>Иисус Христос </a:t>
            </a:r>
          </a:p>
        </p:txBody>
      </p:sp>
      <p:pic>
        <p:nvPicPr>
          <p:cNvPr id="9220" name="Picture 4" descr="http://www.zdravrussia.ru/images/foto/fool/88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2772482" cy="58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44217" y="6381328"/>
            <a:ext cx="210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(фрагмент</a:t>
            </a:r>
            <a:r>
              <a:rPr lang="ru-RU" dirty="0" smtClean="0"/>
              <a:t>)  </a:t>
            </a:r>
            <a:r>
              <a:rPr lang="ru-RU" dirty="0"/>
              <a:t>Борис </a:t>
            </a:r>
          </a:p>
        </p:txBody>
      </p:sp>
    </p:spTree>
    <p:extLst>
      <p:ext uri="{BB962C8B-B14F-4D97-AF65-F5344CB8AC3E}">
        <p14:creationId xmlns:p14="http://schemas.microsoft.com/office/powerpoint/2010/main" val="31391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2675467"/>
            <a:ext cx="3600400" cy="3450696"/>
          </a:xfrm>
        </p:spPr>
        <p:txBody>
          <a:bodyPr/>
          <a:lstStyle/>
          <a:p>
            <a:r>
              <a:rPr lang="ru-RU" dirty="0" smtClean="0"/>
              <a:t>Отклик на ересь </a:t>
            </a:r>
            <a:r>
              <a:rPr lang="ru-RU" b="1" dirty="0" smtClean="0"/>
              <a:t>стригольников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Ересь</a:t>
            </a:r>
            <a:r>
              <a:rPr lang="ru-RU" dirty="0" smtClean="0"/>
              <a:t> – отступление от основного учения церкви.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338328"/>
            <a:ext cx="3744416" cy="1252728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«Отечество» </a:t>
            </a:r>
            <a:br>
              <a:rPr lang="ru-RU" sz="4800" b="1" dirty="0" smtClean="0"/>
            </a:br>
            <a:r>
              <a:rPr lang="ru-RU" sz="4800" b="1" dirty="0" smtClean="0"/>
              <a:t>14 век, ГТГ</a:t>
            </a:r>
            <a:endParaRPr lang="ru-RU" b="1" dirty="0"/>
          </a:p>
        </p:txBody>
      </p:sp>
      <p:pic>
        <p:nvPicPr>
          <p:cNvPr id="10242" name="Picture 2" descr="http://healthy-feed.com/wp-content/uploads/2014/11/Otechestvo_ikona_Novgorod-78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82087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940152" y="2675467"/>
            <a:ext cx="2952328" cy="3848136"/>
          </a:xfrm>
        </p:spPr>
        <p:txBody>
          <a:bodyPr/>
          <a:lstStyle/>
          <a:p>
            <a:r>
              <a:rPr lang="ru-RU" dirty="0" smtClean="0"/>
              <a:t>Стригольники считали (как и </a:t>
            </a:r>
            <a:r>
              <a:rPr lang="ru-RU" dirty="0" err="1" smtClean="0"/>
              <a:t>ариане</a:t>
            </a:r>
            <a:r>
              <a:rPr lang="ru-RU" dirty="0" smtClean="0"/>
              <a:t>), что Бог-сын и Святой Дух – </a:t>
            </a:r>
            <a:r>
              <a:rPr lang="ru-RU" b="1" u="sng" dirty="0" smtClean="0"/>
              <a:t>творения</a:t>
            </a:r>
            <a:r>
              <a:rPr lang="ru-RU" b="1" dirty="0" smtClean="0"/>
              <a:t> Бога-Отца и </a:t>
            </a:r>
            <a:r>
              <a:rPr lang="ru-RU" b="1" u="sng" dirty="0" smtClean="0"/>
              <a:t>неравнозначны</a:t>
            </a:r>
            <a:r>
              <a:rPr lang="ru-RU" b="1" dirty="0" smtClean="0"/>
              <a:t> ему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Стригольничество</a:t>
            </a:r>
            <a:endParaRPr lang="ru-RU" sz="5400" b="1" dirty="0"/>
          </a:p>
        </p:txBody>
      </p:sp>
      <p:pic>
        <p:nvPicPr>
          <p:cNvPr id="6148" name="Picture 4" descr="http://img15.nnm.me/f/c/b/0/2/398d2dd67a727fc035d4f8d1671_p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1" y="1916832"/>
            <a:ext cx="56197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Казнь стригольников в Новгороде в 1375 году</a:t>
            </a:r>
          </a:p>
        </p:txBody>
      </p:sp>
    </p:spTree>
    <p:extLst>
      <p:ext uri="{BB962C8B-B14F-4D97-AF65-F5344CB8AC3E}">
        <p14:creationId xmlns:p14="http://schemas.microsoft.com/office/powerpoint/2010/main" val="1302877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avriil.info/wp-content/uploads/2016/03/%D1%82%D1%80%D0%B8%D1%81%D0%B2%D1%8F%D1%82%D0%BE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6030"/>
            <a:ext cx="7869560" cy="49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55976"/>
            <a:ext cx="8229600" cy="1252728"/>
          </a:xfrm>
        </p:spPr>
        <p:txBody>
          <a:bodyPr/>
          <a:lstStyle/>
          <a:p>
            <a:r>
              <a:rPr lang="ru-RU" b="1" dirty="0" smtClean="0"/>
              <a:t>Определите, кто это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63942" y="6309320"/>
            <a:ext cx="622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Такой сюжет – большая редкость в раннее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117857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ealthy-feed.com/wp-content/uploads/2014/11/Otechestvo_ikona_Novgorod-78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82087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4149080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Серафимы</a:t>
            </a:r>
            <a:r>
              <a:rPr lang="ru-RU" dirty="0" smtClean="0"/>
              <a:t> (шестикрылые)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5373216"/>
            <a:ext cx="3140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Престолы</a:t>
            </a:r>
            <a:r>
              <a:rPr lang="ru-RU" dirty="0" smtClean="0"/>
              <a:t> – огненные колеса </a:t>
            </a:r>
          </a:p>
          <a:p>
            <a:r>
              <a:rPr lang="ru-RU" dirty="0" smtClean="0"/>
              <a:t>с глазами и крыльями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8003" y="764704"/>
            <a:ext cx="3466728" cy="1252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Серафимы </a:t>
            </a:r>
            <a:br>
              <a:rPr lang="ru-RU" sz="3200" b="1" dirty="0" smtClean="0"/>
            </a:br>
            <a:r>
              <a:rPr lang="ru-RU" sz="3200" b="1" dirty="0" smtClean="0"/>
              <a:t>и престолы – это типы ангелов (ангельские чины)</a:t>
            </a:r>
            <a:endParaRPr lang="ru-RU" sz="3200" b="1" dirty="0"/>
          </a:p>
        </p:txBody>
      </p:sp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flipH="1" flipV="1">
            <a:off x="3851920" y="1391068"/>
            <a:ext cx="1872208" cy="2942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1"/>
          </p:cNvCxnSpPr>
          <p:nvPr/>
        </p:nvCxnSpPr>
        <p:spPr>
          <a:xfrm flipH="1" flipV="1">
            <a:off x="1691680" y="1484784"/>
            <a:ext cx="4032448" cy="2848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843808" y="5721948"/>
            <a:ext cx="2736304" cy="297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1475656" y="5373216"/>
            <a:ext cx="4104456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849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772400" cy="1524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3. Московская </a:t>
            </a:r>
            <a:r>
              <a:rPr lang="ru-RU" sz="6000" b="1" dirty="0" smtClean="0"/>
              <a:t>школа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8630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72400" cy="1524000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1. </a:t>
            </a:r>
            <a:r>
              <a:rPr lang="ru-RU" sz="6000" b="1" dirty="0" err="1" smtClean="0"/>
              <a:t>Домонгольские</a:t>
            </a:r>
            <a:r>
              <a:rPr lang="ru-RU" sz="6000" b="1" dirty="0" smtClean="0"/>
              <a:t> </a:t>
            </a:r>
            <a:r>
              <a:rPr lang="ru-RU" sz="6000" b="1" dirty="0" smtClean="0"/>
              <a:t>иконы</a:t>
            </a:r>
            <a:endParaRPr lang="ru-RU" sz="6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0901" y="3140968"/>
            <a:ext cx="6417734" cy="939801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11-13 вв.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540675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924944"/>
            <a:ext cx="3888432" cy="34506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Два брата – сыновья князя Владимира Святого, были убиты по приказу своего брата Святополка Окаянного.</a:t>
            </a:r>
          </a:p>
          <a:p>
            <a:r>
              <a:rPr lang="ru-RU" dirty="0" smtClean="0"/>
              <a:t>Слово </a:t>
            </a:r>
            <a:r>
              <a:rPr lang="ru-RU" b="1" u="sng" dirty="0"/>
              <a:t>страстотерпцы</a:t>
            </a:r>
            <a:r>
              <a:rPr lang="ru-RU" dirty="0"/>
              <a:t> принято применять к тем, кто явил покорность воле </a:t>
            </a:r>
            <a:r>
              <a:rPr lang="ru-RU" dirty="0" smtClean="0"/>
              <a:t>Божией </a:t>
            </a:r>
            <a:r>
              <a:rPr lang="ru-RU" dirty="0"/>
              <a:t>и полное </a:t>
            </a:r>
            <a:r>
              <a:rPr lang="ru-RU" b="1" dirty="0"/>
              <a:t>беззлобие в отношении </a:t>
            </a:r>
            <a:r>
              <a:rPr lang="ru-RU" b="1" dirty="0" smtClean="0"/>
              <a:t>убийц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970784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«Борис и Глеб», начало 14 в., ГРМ</a:t>
            </a:r>
            <a:endParaRPr lang="ru-RU" b="1" dirty="0"/>
          </a:p>
        </p:txBody>
      </p:sp>
      <p:pic>
        <p:nvPicPr>
          <p:cNvPr id="7170" name="Picture 2" descr="http://www.logoslovo.ru/media/pic_full/9/28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35701" cy="63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20688"/>
            <a:ext cx="4834880" cy="125272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«Борис </a:t>
            </a:r>
            <a:r>
              <a:rPr lang="ru-RU" sz="3600" b="1" dirty="0"/>
              <a:t>и Глеб на </a:t>
            </a:r>
            <a:r>
              <a:rPr lang="ru-RU" sz="3600" b="1" dirty="0" smtClean="0"/>
              <a:t>конях», </a:t>
            </a:r>
            <a:r>
              <a:rPr lang="ru-RU" sz="3600" b="1" dirty="0"/>
              <a:t>с</a:t>
            </a:r>
            <a:r>
              <a:rPr lang="ru-RU" sz="3600" b="1" dirty="0" smtClean="0"/>
              <a:t>ередина </a:t>
            </a:r>
            <a:r>
              <a:rPr lang="ru-RU" sz="3600" b="1" dirty="0"/>
              <a:t>XIV в.</a:t>
            </a:r>
          </a:p>
        </p:txBody>
      </p:sp>
      <p:pic>
        <p:nvPicPr>
          <p:cNvPr id="2050" name="Picture 2" descr="http://images.icon-art.info/main/00400-00499/00450_hi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227"/>
            <a:ext cx="34880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2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2675467"/>
            <a:ext cx="4104456" cy="3450696"/>
          </a:xfrm>
        </p:spPr>
        <p:txBody>
          <a:bodyPr>
            <a:normAutofit/>
          </a:bodyPr>
          <a:lstStyle/>
          <a:p>
            <a:r>
              <a:rPr lang="ru-RU" sz="2800" b="1" u="sng" dirty="0"/>
              <a:t>Житийная икона</a:t>
            </a:r>
            <a:r>
              <a:rPr lang="ru-RU" sz="2800" dirty="0"/>
              <a:t> </a:t>
            </a:r>
            <a:r>
              <a:rPr lang="ru-RU" sz="2800" dirty="0" smtClean="0"/>
              <a:t>– икона, в центре которой святой (или святые), а вокруг них – главные события его жития (жизни) – </a:t>
            </a:r>
            <a:r>
              <a:rPr lang="ru-RU" sz="2800" b="1" u="sng" dirty="0" smtClean="0"/>
              <a:t>клейма</a:t>
            </a:r>
            <a:r>
              <a:rPr lang="ru-RU" sz="2800" dirty="0" smtClean="0"/>
              <a:t>. </a:t>
            </a:r>
            <a:endParaRPr lang="ru-RU" sz="2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76672"/>
            <a:ext cx="4248472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«Борис и Глеб </a:t>
            </a:r>
            <a:br>
              <a:rPr lang="ru-RU" b="1" dirty="0" smtClean="0"/>
            </a:br>
            <a:r>
              <a:rPr lang="ru-RU" b="1" dirty="0" smtClean="0"/>
              <a:t>с житием», 14 век, ГТГ</a:t>
            </a:r>
            <a:endParaRPr lang="ru-RU" b="1" dirty="0"/>
          </a:p>
        </p:txBody>
      </p:sp>
      <p:pic>
        <p:nvPicPr>
          <p:cNvPr id="3074" name="Picture 2" descr="http://stroimmonastir.ru/wp-content/uploads/2015/08/boris_i_gle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946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995936" y="1729400"/>
            <a:ext cx="936104" cy="3787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403648" y="5589240"/>
            <a:ext cx="3528392" cy="536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467544" y="1844824"/>
            <a:ext cx="4464496" cy="3672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675467"/>
            <a:ext cx="3754760" cy="3450696"/>
          </a:xfrm>
        </p:spPr>
        <p:txBody>
          <a:bodyPr/>
          <a:lstStyle/>
          <a:p>
            <a:r>
              <a:rPr lang="ru-RU" dirty="0" smtClean="0"/>
              <a:t>В иконе показана вся история братьев.</a:t>
            </a:r>
          </a:p>
          <a:p>
            <a:r>
              <a:rPr lang="ru-RU" dirty="0" smtClean="0"/>
              <a:t>Начало рассказа – беседа Бориса с отцом, князем Владимиром (крестителем Руси)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«Беседа Бориса с отцом»</a:t>
            </a:r>
            <a:endParaRPr lang="ru-RU" b="1" dirty="0"/>
          </a:p>
        </p:txBody>
      </p:sp>
      <p:pic>
        <p:nvPicPr>
          <p:cNvPr id="2050" name="Picture 2" descr="http://smolyane.narod.ru/saint/kniaz/borisogleb/img/boris_i_gle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87" b="83237"/>
          <a:stretch/>
        </p:blipFill>
        <p:spPr bwMode="auto">
          <a:xfrm>
            <a:off x="457200" y="1950076"/>
            <a:ext cx="384804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2675467"/>
            <a:ext cx="3322712" cy="3450696"/>
          </a:xfrm>
        </p:spPr>
        <p:txBody>
          <a:bodyPr/>
          <a:lstStyle/>
          <a:p>
            <a:r>
              <a:rPr lang="ru-RU" dirty="0" smtClean="0"/>
              <a:t>Чередование событий в клеймах </a:t>
            </a:r>
            <a:r>
              <a:rPr lang="ru-RU" b="1" u="sng" dirty="0" smtClean="0"/>
              <a:t>не строго </a:t>
            </a:r>
            <a:r>
              <a:rPr lang="ru-RU" b="1" u="sng" dirty="0" err="1" smtClean="0"/>
              <a:t>хронологично</a:t>
            </a:r>
            <a:r>
              <a:rPr lang="ru-RU" dirty="0" smtClean="0"/>
              <a:t>. Икона – это вечность, а вечности безразлично, было это до, после или сейчас.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6929" y="548680"/>
            <a:ext cx="3178696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«Убийство Бориса»</a:t>
            </a:r>
            <a:endParaRPr lang="ru-RU" b="1" dirty="0"/>
          </a:p>
        </p:txBody>
      </p:sp>
      <p:pic>
        <p:nvPicPr>
          <p:cNvPr id="4098" name="Picture 2" descr="Boris and Gleb Moscow school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493262" cy="64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83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338328"/>
            <a:ext cx="3970784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</a:t>
            </a:r>
            <a:r>
              <a:rPr lang="ru-RU" b="1" dirty="0"/>
              <a:t>Убийство Глеба в </a:t>
            </a:r>
            <a:r>
              <a:rPr lang="ru-RU" b="1" dirty="0" smtClean="0"/>
              <a:t>ладье»</a:t>
            </a:r>
            <a:endParaRPr lang="ru-RU" b="1" dirty="0"/>
          </a:p>
        </p:txBody>
      </p:sp>
      <p:pic>
        <p:nvPicPr>
          <p:cNvPr id="7170" name="Picture 2" descr="Murder of saint Gl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" y="332656"/>
            <a:ext cx="445116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669"/>
            <a:ext cx="7931224" cy="1252728"/>
          </a:xfrm>
        </p:spPr>
        <p:txBody>
          <a:bodyPr>
            <a:normAutofit/>
          </a:bodyPr>
          <a:lstStyle/>
          <a:p>
            <a:r>
              <a:rPr lang="ru-RU" b="1" dirty="0" smtClean="0"/>
              <a:t>«Святополк Окаянный»</a:t>
            </a:r>
            <a:endParaRPr lang="ru-RU" b="1" dirty="0"/>
          </a:p>
        </p:txBody>
      </p:sp>
      <p:pic>
        <p:nvPicPr>
          <p:cNvPr id="1026" name="Picture 2" descr="http://www.artprojekt.ru/library/rusart/pic/000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14375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5796136" y="1124744"/>
            <a:ext cx="216024" cy="2880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/>
              <a:t>Феофан Грек</a:t>
            </a:r>
            <a:endParaRPr lang="ru-RU" sz="7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4869160"/>
            <a:ext cx="6417734" cy="939801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Ок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1340 –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ок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 1410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2132856"/>
            <a:ext cx="7660373" cy="464137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Феофан Грек прибыл из Византии в Новгород Великий </a:t>
            </a:r>
          </a:p>
          <a:p>
            <a:r>
              <a:rPr lang="ru-RU" sz="2800" b="1" dirty="0" smtClean="0"/>
              <a:t>Он пересек Русь с запада на восток, трудился в Нижнем Новгороде, а в конце 14в. появился в Москве</a:t>
            </a:r>
          </a:p>
          <a:p>
            <a:r>
              <a:rPr lang="ru-RU" sz="2800" b="1" dirty="0" smtClean="0"/>
              <a:t>Феофан Грек стал главной фигурой в художественной жизни столицы и воспитал группу учеников</a:t>
            </a:r>
            <a:endParaRPr lang="ru-RU" sz="2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Что известно?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7618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7228" y="3146656"/>
            <a:ext cx="3348360" cy="3450696"/>
          </a:xfrm>
        </p:spPr>
        <p:txBody>
          <a:bodyPr/>
          <a:lstStyle/>
          <a:p>
            <a:r>
              <a:rPr lang="ru-RU" dirty="0" smtClean="0"/>
              <a:t>О фресках Феофана Грека мы говорили ранее, сейчас речь пойдет о его </a:t>
            </a:r>
            <a:r>
              <a:rPr lang="ru-RU" b="1" dirty="0" smtClean="0"/>
              <a:t>иконах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9505" y="980728"/>
            <a:ext cx="4523805" cy="12527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Церковь Спаса Преображения </a:t>
            </a:r>
            <a:br>
              <a:rPr lang="ru-RU" sz="3200" b="1" dirty="0"/>
            </a:br>
            <a:r>
              <a:rPr lang="ru-RU" sz="3200" b="1" dirty="0"/>
              <a:t>на Ильине улице (</a:t>
            </a:r>
            <a:r>
              <a:rPr lang="ru-RU" sz="3200" b="1" dirty="0" smtClean="0"/>
              <a:t>1374), Великий </a:t>
            </a:r>
            <a:r>
              <a:rPr lang="ru-RU" sz="3200" b="1" dirty="0"/>
              <a:t>Н</a:t>
            </a:r>
            <a:r>
              <a:rPr lang="ru-RU" sz="3200" b="1" dirty="0" smtClean="0"/>
              <a:t>овгород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dirty="0"/>
          </a:p>
        </p:txBody>
      </p:sp>
      <p:pic>
        <p:nvPicPr>
          <p:cNvPr id="2050" name="Picture 2" descr="Ilyina Transfiguration church, Novgor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5549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7833" y="2636912"/>
            <a:ext cx="7408333" cy="3993893"/>
          </a:xfrm>
        </p:spPr>
        <p:txBody>
          <a:bodyPr>
            <a:normAutofit/>
          </a:bodyPr>
          <a:lstStyle/>
          <a:p>
            <a:r>
              <a:rPr lang="ru-RU" dirty="0" smtClean="0"/>
              <a:t>Эти иконы </a:t>
            </a:r>
            <a:r>
              <a:rPr lang="ru-RU" b="1" dirty="0" smtClean="0"/>
              <a:t>легко узнаваемы</a:t>
            </a:r>
            <a:r>
              <a:rPr lang="ru-RU" dirty="0" smtClean="0"/>
              <a:t>: </a:t>
            </a:r>
            <a:r>
              <a:rPr lang="ru-RU" u="sng" dirty="0" smtClean="0"/>
              <a:t>большого размера</a:t>
            </a:r>
            <a:r>
              <a:rPr lang="ru-RU" dirty="0" smtClean="0"/>
              <a:t>, торжественные, эти монументальные «доски» заменяли собой фрески или мозаики. 1-2 таких иконы в храме были видны всем! </a:t>
            </a:r>
          </a:p>
          <a:p>
            <a:r>
              <a:rPr lang="ru-RU" dirty="0" err="1" smtClean="0"/>
              <a:t>Домонгольские</a:t>
            </a:r>
            <a:r>
              <a:rPr lang="ru-RU" dirty="0" smtClean="0"/>
              <a:t> иконы мало чем отличаются от византийских: сумрачная палитра, широкое применение золотых линий.</a:t>
            </a:r>
          </a:p>
          <a:p>
            <a:r>
              <a:rPr lang="ru-RU" b="1" u="sng" dirty="0" smtClean="0"/>
              <a:t>Важное отличие</a:t>
            </a:r>
            <a:r>
              <a:rPr lang="ru-RU" dirty="0" smtClean="0"/>
              <a:t>: русские иконы гораздо </a:t>
            </a:r>
            <a:r>
              <a:rPr lang="ru-RU" b="1" dirty="0" smtClean="0"/>
              <a:t>монументальнее</a:t>
            </a:r>
            <a:r>
              <a:rPr lang="ru-RU" dirty="0" smtClean="0"/>
              <a:t> византийских. На Руси много леса!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/>
              <a:t>Особенности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4382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стория искусства древней Руси. Фрески Феофана Гре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2"/>
          <a:stretch/>
        </p:blipFill>
        <p:spPr bwMode="auto">
          <a:xfrm>
            <a:off x="1187624" y="188640"/>
            <a:ext cx="7016813" cy="63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32040" y="2675467"/>
            <a:ext cx="3960440" cy="3450696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 smtClean="0"/>
              <a:t>Богоматерь Донская</a:t>
            </a:r>
          </a:p>
          <a:p>
            <a:r>
              <a:rPr lang="ru-RU" sz="2800" dirty="0"/>
              <a:t>Б</a:t>
            </a:r>
            <a:r>
              <a:rPr lang="ru-RU" sz="2800" dirty="0" smtClean="0"/>
              <a:t>ыла </a:t>
            </a:r>
            <a:r>
              <a:rPr lang="ru-RU" sz="2800" dirty="0"/>
              <a:t>поднесена донскими казаками </a:t>
            </a:r>
            <a:r>
              <a:rPr lang="ru-RU" sz="2800" dirty="0" smtClean="0"/>
              <a:t>московскому </a:t>
            </a:r>
            <a:r>
              <a:rPr lang="ru-RU" sz="2800" dirty="0"/>
              <a:t>князю Дмитрию Донскому </a:t>
            </a:r>
            <a:r>
              <a:rPr lang="ru-RU" sz="2800" dirty="0" smtClean="0"/>
              <a:t>перед Куликовской </a:t>
            </a:r>
            <a:r>
              <a:rPr lang="ru-RU" sz="2800" dirty="0"/>
              <a:t>битвой (1380 год)</a:t>
            </a:r>
            <a:endParaRPr lang="ru-RU" sz="2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270" y="22207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Иконы, приписываемые </a:t>
            </a:r>
            <a:br>
              <a:rPr lang="ru-RU" b="1" dirty="0" smtClean="0"/>
            </a:br>
            <a:r>
              <a:rPr lang="ru-RU" b="1" dirty="0" smtClean="0"/>
              <a:t>Феофану Греку</a:t>
            </a:r>
            <a:endParaRPr lang="ru-RU" b="1" dirty="0"/>
          </a:p>
        </p:txBody>
      </p:sp>
      <p:pic>
        <p:nvPicPr>
          <p:cNvPr id="15362" name="Picture 2" descr="https://upload.wikimedia.org/wikipedia/commons/thumb/7/7b/Feofan_Donskaja.jpg/640px-Feofan_Donska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12281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4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88024" y="2675467"/>
            <a:ext cx="4104456" cy="3450696"/>
          </a:xfrm>
        </p:spPr>
        <p:txBody>
          <a:bodyPr>
            <a:normAutofit/>
          </a:bodyPr>
          <a:lstStyle/>
          <a:p>
            <a:r>
              <a:rPr lang="ru-RU" dirty="0"/>
              <a:t>Действие происходит на </a:t>
            </a:r>
            <a:r>
              <a:rPr lang="ru-RU" b="1" dirty="0"/>
              <a:t>горе Фавор</a:t>
            </a:r>
            <a:r>
              <a:rPr lang="ru-RU" dirty="0"/>
              <a:t>, куда, по евангельскому рассказу, Христос поднялся с тремя ближайшими учениками и где предстал перед ними излучающим </a:t>
            </a:r>
            <a:r>
              <a:rPr lang="ru-RU" dirty="0" smtClean="0"/>
              <a:t>свет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69826" y="404664"/>
            <a:ext cx="432048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«Преображение», 1403</a:t>
            </a:r>
            <a:endParaRPr lang="ru-RU" b="1" dirty="0"/>
          </a:p>
        </p:txBody>
      </p:sp>
      <p:pic>
        <p:nvPicPr>
          <p:cNvPr id="16386" name="Picture 2" descr="https://upload.wikimedia.org/wikipedia/commons/thumb/d/da/Transfiguration_by_Feofan_Grek_from_Spaso-Preobrazhensky_Cathedral_in_Pereslavl-Zalessky_%2815th_c%2C_Tretyakov_gallery%29.jpeg/640px-Transfiguration_by_Feofan_Grek_from_Spaso-Preobrazhensky_Cathedral_in_Pereslavl-Zalessky_%2815th_c%2C_Tretyakov_gallery%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456217" cy="61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76056" y="2675466"/>
            <a:ext cx="3816424" cy="4014707"/>
          </a:xfrm>
        </p:spPr>
        <p:txBody>
          <a:bodyPr>
            <a:normAutofit fontScale="92500"/>
          </a:bodyPr>
          <a:lstStyle/>
          <a:p>
            <a:r>
              <a:rPr lang="ru-RU" dirty="0"/>
              <a:t>На боковых вершинах горы изображены библейские пророки Илья и Моисей, предсказавшие явление </a:t>
            </a:r>
            <a:r>
              <a:rPr lang="ru-RU" dirty="0" smtClean="0"/>
              <a:t>Мессии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нижней части композиции изображены ослепленные блеском и опрокинутые силой световых лучей апостолы Петр, Иоанн и </a:t>
            </a:r>
            <a:r>
              <a:rPr lang="ru-RU" dirty="0" smtClean="0"/>
              <a:t>Иаков</a:t>
            </a:r>
            <a:endParaRPr lang="ru-RU" dirty="0"/>
          </a:p>
        </p:txBody>
      </p:sp>
      <p:pic>
        <p:nvPicPr>
          <p:cNvPr id="4" name="Picture 2" descr="https://upload.wikimedia.org/wikipedia/commons/thumb/d/da/Transfiguration_by_Feofan_Grek_from_Spaso-Preobrazhensky_Cathedral_in_Pereslavl-Zalessky_%2815th_c%2C_Tretyakov_gallery%29.jpeg/640px-Transfiguration_by_Feofan_Grek_from_Spaso-Preobrazhensky_Cathedral_in_Pereslavl-Zalessky_%2815th_c%2C_Tretyakov_gallery%2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0520" cy="65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2690060"/>
            <a:ext cx="3276352" cy="34506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Событие на горе Фавор,     в ходе которого Иисус Христос предстал перед учениками </a:t>
            </a:r>
            <a:r>
              <a:rPr lang="ru-RU" b="1" u="sng" dirty="0" smtClean="0"/>
              <a:t>в истинном виде, как Бог</a:t>
            </a:r>
          </a:p>
          <a:p>
            <a:r>
              <a:rPr lang="ru-RU" dirty="0" smtClean="0"/>
              <a:t>Фаворский свет – свет, который исходил от Христа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48" y="338328"/>
            <a:ext cx="3682752" cy="1252728"/>
          </a:xfrm>
        </p:spPr>
        <p:txBody>
          <a:bodyPr>
            <a:noAutofit/>
          </a:bodyPr>
          <a:lstStyle/>
          <a:p>
            <a:r>
              <a:rPr lang="ru-RU" b="1" dirty="0"/>
              <a:t>Гора Фавор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6" name="Picture 2" descr="Гора Фавор, вид со стороны Назаре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663944" cy="349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авор (Израиль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1532371" cy="28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3316034" y="4293096"/>
            <a:ext cx="144016" cy="1223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Продолжение следует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2453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18"/>
            <a:ext cx="8229600" cy="125272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Третьяковская галерея</a:t>
            </a:r>
            <a:endParaRPr lang="ru-RU" sz="4800" b="1" dirty="0"/>
          </a:p>
        </p:txBody>
      </p:sp>
      <p:pic>
        <p:nvPicPr>
          <p:cNvPr id="1030" name="Picture 6" descr="https://upload.wikimedia.org/wikipedia/commons/thumb/c/cb/Hall_N55_%28icons%29_Tretyakov_gallery_01_by_shakko.jpg/1920px-Hall_N55_%28icons%29_Tretyakov_gallery_01_by_shak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18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5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220072" y="2675467"/>
            <a:ext cx="3672408" cy="3450696"/>
          </a:xfrm>
        </p:spPr>
        <p:txBody>
          <a:bodyPr/>
          <a:lstStyle/>
          <a:p>
            <a:r>
              <a:rPr lang="ru-RU" b="1" u="sng" dirty="0" smtClean="0"/>
              <a:t>Благовещение</a:t>
            </a:r>
            <a:r>
              <a:rPr lang="ru-RU" dirty="0" smtClean="0"/>
              <a:t> - возвещение </a:t>
            </a:r>
            <a:r>
              <a:rPr lang="ru-RU" dirty="0"/>
              <a:t>архангелом Гавриилом Деве Марии о будущем рождении у</a:t>
            </a:r>
            <a:r>
              <a:rPr lang="ru-RU" dirty="0" smtClean="0"/>
              <a:t> </a:t>
            </a:r>
            <a:r>
              <a:rPr lang="ru-RU" dirty="0"/>
              <a:t>неё Иисуса Христа.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584961"/>
            <a:ext cx="3610744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Устюжское Благовещение, </a:t>
            </a:r>
            <a:br>
              <a:rPr lang="ru-RU" b="1" dirty="0" smtClean="0"/>
            </a:br>
            <a:r>
              <a:rPr lang="ru-RU" b="1" dirty="0" smtClean="0"/>
              <a:t>12 век, ГТГ</a:t>
            </a:r>
            <a:endParaRPr lang="ru-RU" b="1" dirty="0"/>
          </a:p>
        </p:txBody>
      </p:sp>
      <p:pic>
        <p:nvPicPr>
          <p:cNvPr id="3074" name="Picture 2" descr="https://upload.wikimedia.org/wikipedia/commons/3/3b/%D0%91%D0%BB%D0%B0%D0%B3%D0%BE%D0%B2%D0%B5%D1%89%D0%B5%D0%BD%D0%B8%D0%B5_%D0%A3%D1%81%D1%82%D1%8E%D0%B6%D1%81%D0%BA%D0%BE%D0%B5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4" y="188640"/>
            <a:ext cx="4680520" cy="659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3/3b/%D0%91%D0%BB%D0%B0%D0%B3%D0%BE%D0%B2%D0%B5%D1%89%D0%B5%D0%BD%D0%B8%D0%B5_%D0%A3%D1%81%D1%82%D1%8E%D0%B6%D1%81%D0%BA%D0%BE%D0%B5_-_Google_Art_Proje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02" r="2989" b="41269"/>
          <a:stretch/>
        </p:blipFill>
        <p:spPr bwMode="auto">
          <a:xfrm>
            <a:off x="179512" y="764704"/>
            <a:ext cx="689005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0312" y="4581128"/>
            <a:ext cx="1638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этот момент</a:t>
            </a:r>
          </a:p>
          <a:p>
            <a:r>
              <a:rPr lang="ru-RU" dirty="0"/>
              <a:t>п</a:t>
            </a:r>
            <a:r>
              <a:rPr lang="ru-RU" dirty="0" smtClean="0"/>
              <a:t>роисходит </a:t>
            </a:r>
          </a:p>
          <a:p>
            <a:r>
              <a:rPr lang="ru-RU" dirty="0" smtClean="0"/>
              <a:t>зачатие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491880" y="2060848"/>
            <a:ext cx="3888432" cy="26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4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ravmir.ru/wp-content/uploads/2016/04/86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1" r="7251" b="-2009"/>
          <a:stretch/>
        </p:blipFill>
        <p:spPr bwMode="auto">
          <a:xfrm>
            <a:off x="323528" y="1700808"/>
            <a:ext cx="8471647" cy="43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8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2675467"/>
            <a:ext cx="3312368" cy="3450696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А́ссист</a:t>
            </a:r>
            <a:r>
              <a:rPr lang="ru-RU" dirty="0"/>
              <a:t> —  штрихи из сусального золота или серебра на складках одежд, крыльях ангелов, куполах и т. д., символизирующие присутствие Божественного света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Спас Нерукотворный, 12 век, ГТГ </a:t>
            </a:r>
            <a:endParaRPr lang="ru-RU" sz="4800" b="1" dirty="0"/>
          </a:p>
        </p:txBody>
      </p:sp>
      <p:pic>
        <p:nvPicPr>
          <p:cNvPr id="2050" name="Picture 2" descr="http://www.russikona.ru/userfiles/image/GTG_Sp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91784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275856" y="2420888"/>
            <a:ext cx="2304256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0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5717</TotalTime>
  <Words>1078</Words>
  <Application>Microsoft Office PowerPoint</Application>
  <PresentationFormat>Экран (4:3)</PresentationFormat>
  <Paragraphs>124</Paragraphs>
  <Slides>45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Calibri</vt:lpstr>
      <vt:lpstr>Candara</vt:lpstr>
      <vt:lpstr>Symbol</vt:lpstr>
      <vt:lpstr>Волна</vt:lpstr>
      <vt:lpstr>Древнерусская иконопись</vt:lpstr>
      <vt:lpstr>Русские иконописные школы</vt:lpstr>
      <vt:lpstr>1. Домонгольские иконы</vt:lpstr>
      <vt:lpstr>Особенности</vt:lpstr>
      <vt:lpstr>Третьяковская галерея</vt:lpstr>
      <vt:lpstr>Устюжское Благовещение,  12 век, ГТГ</vt:lpstr>
      <vt:lpstr>Презентация PowerPoint</vt:lpstr>
      <vt:lpstr>Презентация PowerPoint</vt:lpstr>
      <vt:lpstr>Спас Нерукотворный, 12 век, ГТГ </vt:lpstr>
      <vt:lpstr>Как делается ассист?</vt:lpstr>
      <vt:lpstr>«Прославление креста» - оборот</vt:lpstr>
      <vt:lpstr>«Ангел Златые власы», 12 век, ГРМ </vt:lpstr>
      <vt:lpstr>Ярославская Оранта (Великая Панагия), первая треть XIII века, ГТГ</vt:lpstr>
      <vt:lpstr>Презентация PowerPoint</vt:lpstr>
      <vt:lpstr>Богоматерь Знамение</vt:lpstr>
      <vt:lpstr>Презентация PowerPoint</vt:lpstr>
      <vt:lpstr>Презентация PowerPoint</vt:lpstr>
      <vt:lpstr>2. Новгородская школа</vt:lpstr>
      <vt:lpstr>«Святые Власий и Спиридоний», 15 век</vt:lpstr>
      <vt:lpstr>«Богоматерь Знамение  с избранными святыми», нач. 15 в, ГРМ</vt:lpstr>
      <vt:lpstr>Презентация PowerPoint</vt:lpstr>
      <vt:lpstr>Никола Липенский, 1294</vt:lpstr>
      <vt:lpstr>Церковь Николы  на Липне </vt:lpstr>
      <vt:lpstr>Презентация PowerPoint</vt:lpstr>
      <vt:lpstr>«Отечество»  14 век, ГТГ</vt:lpstr>
      <vt:lpstr>Стригольничество</vt:lpstr>
      <vt:lpstr>Определите, кто это</vt:lpstr>
      <vt:lpstr>Серафимы  и престолы – это типы ангелов (ангельские чины)</vt:lpstr>
      <vt:lpstr>3. Московская школа</vt:lpstr>
      <vt:lpstr>«Борис и Глеб», начало 14 в., ГРМ</vt:lpstr>
      <vt:lpstr>«Борис и Глеб на конях», середина XIV в.</vt:lpstr>
      <vt:lpstr>«Борис и Глеб  с житием», 14 век, ГТГ</vt:lpstr>
      <vt:lpstr>«Беседа Бориса с отцом»</vt:lpstr>
      <vt:lpstr>«Убийство Бориса»</vt:lpstr>
      <vt:lpstr>«Убийство Глеба в ладье»</vt:lpstr>
      <vt:lpstr>«Святополк Окаянный»</vt:lpstr>
      <vt:lpstr>Феофан Грек</vt:lpstr>
      <vt:lpstr>Что известно?</vt:lpstr>
      <vt:lpstr>Церковь Спаса Преображения  на Ильине улице (1374), Великий Новгород </vt:lpstr>
      <vt:lpstr>Презентация PowerPoint</vt:lpstr>
      <vt:lpstr>Иконы, приписываемые  Феофану Греку</vt:lpstr>
      <vt:lpstr>«Преображение», 1403</vt:lpstr>
      <vt:lpstr>Презентация PowerPoint</vt:lpstr>
      <vt:lpstr>Гора Фавор </vt:lpstr>
      <vt:lpstr>Продолжение следует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Древнерусская иконопись</dc:title>
  <dc:creator>Акчори</dc:creator>
  <cp:lastModifiedBy>User</cp:lastModifiedBy>
  <cp:revision>234</cp:revision>
  <dcterms:created xsi:type="dcterms:W3CDTF">2015-03-01T12:00:03Z</dcterms:created>
  <dcterms:modified xsi:type="dcterms:W3CDTF">2020-04-29T11:39:10Z</dcterms:modified>
</cp:coreProperties>
</file>