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57" r:id="rId9"/>
    <p:sldId id="289" r:id="rId10"/>
    <p:sldId id="258" r:id="rId11"/>
    <p:sldId id="259" r:id="rId12"/>
    <p:sldId id="287" r:id="rId13"/>
    <p:sldId id="279" r:id="rId14"/>
    <p:sldId id="280" r:id="rId15"/>
    <p:sldId id="281" r:id="rId16"/>
    <p:sldId id="282" r:id="rId17"/>
    <p:sldId id="277" r:id="rId18"/>
    <p:sldId id="283" r:id="rId19"/>
    <p:sldId id="278" r:id="rId20"/>
    <p:sldId id="260" r:id="rId21"/>
    <p:sldId id="261" r:id="rId22"/>
    <p:sldId id="262" r:id="rId23"/>
    <p:sldId id="263" r:id="rId24"/>
    <p:sldId id="264" r:id="rId25"/>
    <p:sldId id="276" r:id="rId26"/>
    <p:sldId id="286" r:id="rId27"/>
    <p:sldId id="265" r:id="rId28"/>
    <p:sldId id="284" r:id="rId29"/>
    <p:sldId id="266" r:id="rId30"/>
    <p:sldId id="267" r:id="rId31"/>
    <p:sldId id="268" r:id="rId32"/>
    <p:sldId id="269" r:id="rId33"/>
    <p:sldId id="270" r:id="rId34"/>
    <p:sldId id="271" r:id="rId35"/>
    <p:sldId id="285" r:id="rId36"/>
    <p:sldId id="272" r:id="rId37"/>
    <p:sldId id="273" r:id="rId38"/>
    <p:sldId id="274" r:id="rId39"/>
    <p:sldId id="275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24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A3061-F565-4681-892E-05FBD0D3827E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330D7-F1D3-4D90-A692-B9A013E35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1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1%82%D0%B0%D0%BB%D1%8C%D1%8F%D0%BD%D1%81%D0%BA%D0%B8%D0%B9_%D1%8F%D0%B7%D1%8B%D0%B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98%D1%81%D0%BA%D1%83%D1%81%D1%81%D1%82%D0%B2%D0%BE" TargetMode="External"/><Relationship Id="rId4" Type="http://schemas.openxmlformats.org/officeDocument/2006/relationships/hyperlink" Target="https://ru.wikipedia.org/wiki/%D0%9B%D0%B0%D1%82%D0%B8%D0%BD%D1%81%D0%BA%D0%B8%D0%B9_%D1%8F%D0%B7%D1%8B%D0%B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Модерни́зм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Итальянский язык"/>
              </a:rPr>
              <a:t>итал.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modernismo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«современное течение»; от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Латинский язык"/>
              </a:rPr>
              <a:t>лат.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«современный, недавний») — направление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Искусство"/>
              </a:rPr>
              <a:t>искусстве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конца XIX — начала XX века, характеризующееся разрывом с предшествующим историческим опытом художественного творчества, стремлением утвердить новые, нетрадиционные начала в искусстве, непрерывным обновлением художественных форм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A33B-94B9-4E67-B762-EDBBA3F1B6F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7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A33B-94B9-4E67-B762-EDBBA3F1B6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9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Книга Джеймса Джойса "Улисс" — одна из самых необычных в мировой литературе. традиционно "Улисс" считается трудной книгой для прочтения. 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30D7-F1D3-4D90-A692-B9A013E35B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09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«Улисс» – роман об отце и сыне</a:t>
            </a:r>
          </a:p>
          <a:p>
            <a:endParaRPr lang="ru-RU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Лейтмотивы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измена Молли, самоубийство отца, смерть сына. Оба аутсайдеры — Леопольд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Стивен Дедал оказываются связаны внутренне между собой, а также с фигурой автора, и на протяжении всего романа готовится их встреча как встреча "отца" и "сына" в 15 эпизоде.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30D7-F1D3-4D90-A692-B9A013E35B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4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Дедал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Стивен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один из трех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дублинцев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описанных в романе (Стивен Дедал, Леопольд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его жена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Мэрион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Основополагающая, формообразующая черта романа — связь с «Одиссеей» Гомера, которая выражается в многочисленных и прозрачных сюжетных, тематических и смысловых параллелях, намеках, аллюзиях. Для большинства персонажей «Улисса» в поэме Гомера имеются прототипы: Стивен Дедал 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Леопольд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Одиссей (в латинской традиции — Улисс),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Мэрион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(или Молли)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Пенелопа. Линии трех главных действующих лиц романа развиваются параллельно, но тесно переплетены между собой. Все три персонажа — ив прямом и в переносном смысле — странствуют по гигантскому пространству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семисотстраничного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романа. Стивен Дедал, с которым читатель знаком по предыдущему творчеству Джойса, разочарованный жизнью, да и самим собой, уходит рано утром из башни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Мартелло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пускается в одиссею по Дублину. Странствует по столице Ирландии 16 июня 1904 г. (в романе Джойса этот день из жизни трех людей — символ не только истории Ирландии, но и всего человечества) рекламный агент Леопольд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которого так же, как у Дедала, есть немало оснований быть недовольным жизнью. Совершает свою одиссею и певичка из дублинского кабаре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Мэрион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это «странствие» — при том, что Молли, предаваясь воспоминаниям, не покидает своей постели — в каком-то смысле самое увлекательное из трех. Стивен, который соотносится с гомеровским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Телемахом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представляет в романе интеллектуальное начало,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(он же Одиссей) — материальное, Молли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(Пенелопа) — чувственное; если Стивен — это символ «художника», то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маленького человека, воспетого многими писателями XIX — XX вв. Молли же — олицетворение жизнеутверждающей, дарящей плоти. В Д. С., как ни в каком другом персонаже, ощущается неразрывная связь «Улисса» с другими книгами Джойса: со сборником рассказов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Дублинцы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с романом «Портрет художника в юности». Д. С. — главному герою и «Портрета» и «Улисса» — дано имя, нагруженное многими смыслами. Д. С. — это и христианский мученик Стефан; удел художника, намекает Джойс, — быть гонимым, жертвой, «мучеником». Еще прозрачнее аллюзия Д. С. на хитроумного мифического мастера Дедала, создавшего и возносящие к небу крылья, и запутанный лабиринт, — многозначная метафора пути и предназначения художника. Мысли Д. С. постоянно связаны с двумя темами: родины и религии. С одной стороны, Д. С. — патриот Ирландии, с другой — ради нее он не желает жертвовать своей свободой и призванием художника; то, что Д. С. порывает с церковью, что его мучит совесть (он отказался выполнить волю умирающей матери и помолиться за нее), особенно роднит его с Джойсом. В результате конфликта со своим другом и завистником Быком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Маллиганом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Д. С. покидает башню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Мартелло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отправляется в школу в дублинский пригород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где дает урок истории, а затем беседует на исторические темы с директором школы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Гэрретом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Дизи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протестантом, противником независимости Ирландии. В этом эпизоде, как, впрочем, и во всех остальных, просматривается второй план — поэма Гомера: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(Стивен) в надежде узнать о судьбе Одиссея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посещает старца Нестора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Дизи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Из школы Д. С. возвращается в Дублин, где до встречи с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Маллиганом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проводит время на берегу моря, предаваясь в одиночестве мыслям и воспоминаниям, потребовавшим от литературоведов многотомных комментариев. В девятом эпизоде «Сцилла и Харибда» Д. С. вновь, как и в предыдущем эпизоде, демонстрируя мощь интеллекта и богатство своего ассоциативного мышления, вступает в спор с представителями культурной элиты Дублина, отстаивая и развивая собственную — весьма оригинальную — теорию Шекспира, его биографии и творческой личности. Отношение Д. С. к дублинским интеллектуалам неоднозначно: пренебрежение, скепсис сочетаются с комплексом изгоя, человека, которого отвергли, которым пренебрегли. В эпизоде «Быки Гелиоса» происходит наконец встреча «отца» — Одиссея 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«сына» 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Телемаха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Д. С. Встречаются они уже вечером, в публичном доме, однако в общение пока не вступают — пересечение двух основных линий романа еще пунктирно. После долгого, постепенного сближения основные линии сходятся в эпизоде «Цирцея», где и происходит кульминация романа. Проникшись к Д. С. симпатией и сочувствием,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идет за ним в бордель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Бэллы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Коен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(хозяйка борделя и есть Цирцея), а затем, когда Д. С., пораженный видением умершей матери, разбивает светильник и выбегает на улицу, следует за ним, не отходит, когда его избивает пьяная солдатня, после чего препровождает в безопасное место. В эпизоде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Евмей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Д. С. сидят вместе в чайной — две линии сошлись окончательно. В «Итаке» Д. С. попадает 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Блуму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домой, излагает даже ему свое кредо художника, однако счастливого «единения душ» так и не происходит: выпив чашку какао и помочившись в садике, Д. С. отбывает в неизвестном направлении. Две линии, не успев сойтись, разошлись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снова.ючевые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лейтмотивы Стивена, проходящие через весь роман, — смерть матери, разрыв, изгнание (разрыв со своей семьей, уход из башни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Мартелло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разрыв с католицизмом, с Ирландией).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30D7-F1D3-4D90-A692-B9A013E35B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7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Энтузиасты обряжаются в костюмы той эпохи, заказывают блюда, как в романе — жареные бараньи почки, стаканчик бургундского, бутерброд с итальянским сыром </a:t>
            </a:r>
            <a:r>
              <a:rPr lang="ru-RU" sz="1200" dirty="0" err="1" smtClean="0"/>
              <a:t>горгон</a:t>
            </a:r>
            <a:r>
              <a:rPr lang="ru-RU" dirty="0" err="1" smtClean="0"/>
              <a:t>дзола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30D7-F1D3-4D90-A692-B9A013E35B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0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Бык </a:t>
            </a:r>
            <a:r>
              <a:rPr lang="ru-RU" dirty="0" err="1" smtClean="0"/>
              <a:t>Маллиган</a:t>
            </a:r>
            <a:r>
              <a:rPr lang="ru-RU" dirty="0" smtClean="0"/>
              <a:t> - студент-медик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A33B-94B9-4E67-B762-EDBBA3F1B6F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609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30D7-F1D3-4D90-A692-B9A013E35BD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0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2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6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1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1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4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7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4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700808"/>
            <a:ext cx="7085013" cy="1066800"/>
          </a:xfrm>
        </p:spPr>
        <p:txBody>
          <a:bodyPr/>
          <a:lstStyle/>
          <a:p>
            <a:pPr algn="ctr"/>
            <a:r>
              <a:rPr lang="ru-RU" sz="5400" b="1" dirty="0" smtClean="0"/>
              <a:t>Джеймс </a:t>
            </a:r>
            <a:r>
              <a:rPr lang="ru-RU" sz="5400" b="1" dirty="0" smtClean="0"/>
              <a:t>Джойс</a:t>
            </a:r>
            <a:br>
              <a:rPr lang="ru-RU" sz="5400" b="1" dirty="0" smtClean="0"/>
            </a:br>
            <a:r>
              <a:rPr lang="ru-RU" sz="5400" b="1" dirty="0" smtClean="0"/>
              <a:t>«УЛИСС»</a:t>
            </a:r>
            <a:br>
              <a:rPr lang="ru-RU" sz="5400" b="1" dirty="0" smtClean="0"/>
            </a:br>
            <a:r>
              <a:rPr lang="ru-RU" sz="5400" b="1" dirty="0" smtClean="0"/>
              <a:t>(1922)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0245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06" y="25884"/>
            <a:ext cx="7924800" cy="757316"/>
          </a:xfrm>
        </p:spPr>
        <p:txBody>
          <a:bodyPr/>
          <a:lstStyle/>
          <a:p>
            <a:pPr algn="ctr"/>
            <a:r>
              <a:rPr lang="ru-RU" sz="4800" b="1" dirty="0" smtClean="0"/>
              <a:t>Ирландия</a:t>
            </a:r>
            <a:endParaRPr lang="ru-RU" sz="4800" b="1" dirty="0"/>
          </a:p>
        </p:txBody>
      </p:sp>
      <p:pic>
        <p:nvPicPr>
          <p:cNvPr id="4" name="Picture 4" descr="http://www.yukon-travelluxe.ru/downloads/image/maps%20of%20all%20countries/britain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0" y="1025120"/>
            <a:ext cx="4593698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acca.narod.ru/images/irlandi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74" y="1988840"/>
            <a:ext cx="3442137" cy="41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971600" y="4365104"/>
            <a:ext cx="432048" cy="4103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318" y="476672"/>
            <a:ext cx="7086600" cy="731838"/>
          </a:xfrm>
        </p:spPr>
        <p:txBody>
          <a:bodyPr/>
          <a:lstStyle/>
          <a:p>
            <a:pPr algn="ctr"/>
            <a:r>
              <a:rPr lang="ru-RU" sz="5400" b="1" dirty="0" smtClean="0"/>
              <a:t>«Улисс»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572000" y="1484784"/>
            <a:ext cx="4032448" cy="1943157"/>
          </a:xfrm>
          <a:prstGeom prst="rect">
            <a:avLst/>
          </a:prstGeo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Джойс писал "Улисса" 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в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период 1914 — 1921 гг., 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как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 во время Первой мировой войны.</a:t>
            </a:r>
            <a:endParaRPr lang="ru-RU" sz="1800" dirty="0"/>
          </a:p>
        </p:txBody>
      </p:sp>
      <p:pic>
        <p:nvPicPr>
          <p:cNvPr id="3074" name="Picture 2" descr="Ulysses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86" y="1844823"/>
            <a:ext cx="3055281" cy="390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3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85800"/>
            <a:ext cx="7488832" cy="731838"/>
          </a:xfrm>
        </p:spPr>
        <p:txBody>
          <a:bodyPr/>
          <a:lstStyle/>
          <a:p>
            <a:pPr algn="ctr"/>
            <a:r>
              <a:rPr lang="ru-RU" sz="4400" b="1" dirty="0" smtClean="0"/>
              <a:t>Важно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28800"/>
            <a:ext cx="5459310" cy="4392488"/>
          </a:xfrm>
        </p:spPr>
        <p:txBody>
          <a:bodyPr/>
          <a:lstStyle/>
          <a:p>
            <a:r>
              <a:rPr lang="ru-RU" dirty="0" smtClean="0"/>
              <a:t>Все по-настоящему важное литература доносит, не «рассказывая историю» и не «вкладывая идейное содержание»,     а уже самой своей формой, письмом, способом речи – тем,   </a:t>
            </a:r>
            <a:r>
              <a:rPr lang="ru-RU" b="1" i="1" u="sng" dirty="0" smtClean="0"/>
              <a:t>КАК</a:t>
            </a:r>
            <a:r>
              <a:rPr lang="ru-RU" b="1" i="1" u="sng" dirty="0" smtClean="0"/>
              <a:t> </a:t>
            </a:r>
            <a:r>
              <a:rPr lang="ru-RU" b="1" i="1" u="sng" dirty="0" smtClean="0"/>
              <a:t>все </a:t>
            </a:r>
            <a:r>
              <a:rPr lang="ru-RU" b="1" i="1" u="sng" dirty="0" smtClean="0"/>
              <a:t>говорится 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1496745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086600" cy="731838"/>
          </a:xfrm>
        </p:spPr>
        <p:txBody>
          <a:bodyPr/>
          <a:lstStyle/>
          <a:p>
            <a:pPr algn="ctr"/>
            <a:r>
              <a:rPr lang="ru-RU" sz="4400" b="1" dirty="0" smtClean="0"/>
              <a:t>Гомер «Одиссея»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484784"/>
            <a:ext cx="5257800" cy="204482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 из ключевых особенностей "Улисса" — связь с гомеровской "Одиссеей". "Улисс" состоит из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18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эпизодов, каждому эпизоду "Улисса" соответствует эпизод из "Одиссеи" </a:t>
            </a:r>
            <a:endParaRPr lang="ru-RU" dirty="0"/>
          </a:p>
        </p:txBody>
      </p:sp>
      <p:pic>
        <p:nvPicPr>
          <p:cNvPr id="8194" name="Picture 2" descr="http://mail.rucomix.ru/uploads/posts/2012-10/1349604843_bs0000763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264422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5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086600" cy="73183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Главные герои "Улисса</a:t>
            </a:r>
            <a:r>
              <a:rPr lang="ru-RU" b="1" dirty="0">
                <a:solidFill>
                  <a:schemeClr val="tx2"/>
                </a:solidFill>
              </a:rPr>
              <a:t>"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484784"/>
            <a:ext cx="4537720" cy="1108720"/>
          </a:xfrm>
        </p:spPr>
        <p:txBody>
          <a:bodyPr/>
          <a:lstStyle/>
          <a:p>
            <a:r>
              <a:rPr lang="ru-RU" b="1" dirty="0" smtClean="0"/>
              <a:t>Леопольд </a:t>
            </a:r>
            <a:r>
              <a:rPr lang="ru-RU" b="1" dirty="0" err="1" smtClean="0"/>
              <a:t>Блум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рекламный агент</a:t>
            </a:r>
            <a:endParaRPr lang="ru-RU" dirty="0"/>
          </a:p>
        </p:txBody>
      </p:sp>
      <p:pic>
        <p:nvPicPr>
          <p:cNvPr id="9218" name="Picture 2" descr="http://mlkshk.com/r/2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41723"/>
            <a:ext cx="3174132" cy="31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james-joyce.ru/images/hamilton-blo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2425452" cy="28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7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086600" cy="731838"/>
          </a:xfrm>
        </p:spPr>
        <p:txBody>
          <a:bodyPr/>
          <a:lstStyle/>
          <a:p>
            <a:r>
              <a:rPr lang="ru-RU" b="1" dirty="0"/>
              <a:t>Главные герои "Улисса"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1484784"/>
            <a:ext cx="3240360" cy="964704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Стивен </a:t>
            </a:r>
            <a:r>
              <a:rPr lang="ru-RU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Дедал 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22 года, школьный учитель, писатель</a:t>
            </a:r>
            <a:endParaRPr lang="ru-RU" dirty="0"/>
          </a:p>
        </p:txBody>
      </p:sp>
      <p:pic>
        <p:nvPicPr>
          <p:cNvPr id="10244" name="Picture 4" descr="http://static.comicvine.com/uploads/scale_small/11/111746/3161820-stephen-portrait-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9104"/>
            <a:ext cx="3647727" cy="36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2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086600" cy="731838"/>
          </a:xfrm>
        </p:spPr>
        <p:txBody>
          <a:bodyPr/>
          <a:lstStyle/>
          <a:p>
            <a:r>
              <a:rPr lang="ru-RU" b="1" dirty="0"/>
              <a:t>Главные герои "Улисса"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4257" y="1412776"/>
            <a:ext cx="3528393" cy="748680"/>
          </a:xfrm>
        </p:spPr>
        <p:txBody>
          <a:bodyPr/>
          <a:lstStyle/>
          <a:p>
            <a:r>
              <a:rPr lang="ru-RU" b="1" dirty="0" err="1" smtClean="0"/>
              <a:t>Мэрион</a:t>
            </a:r>
            <a:r>
              <a:rPr lang="ru-RU" b="1" dirty="0" smtClean="0"/>
              <a:t> (Молли) </a:t>
            </a:r>
            <a:r>
              <a:rPr lang="ru-RU" dirty="0" smtClean="0"/>
              <a:t>- певица,     жена Леопольда </a:t>
            </a:r>
            <a:r>
              <a:rPr lang="ru-RU" dirty="0" err="1" smtClean="0"/>
              <a:t>Блума</a:t>
            </a:r>
            <a:endParaRPr lang="ru-RU" dirty="0"/>
          </a:p>
        </p:txBody>
      </p:sp>
      <p:pic>
        <p:nvPicPr>
          <p:cNvPr id="11266" name="Picture 2" descr="http://geekyapar.com/wp-content/uploads/2015/03/Ulysses-1024x5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49816"/>
          <a:stretch/>
        </p:blipFill>
        <p:spPr bwMode="auto">
          <a:xfrm>
            <a:off x="1259632" y="1412776"/>
            <a:ext cx="3295508" cy="38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65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848872" cy="731838"/>
          </a:xfrm>
        </p:spPr>
        <p:txBody>
          <a:bodyPr/>
          <a:lstStyle/>
          <a:p>
            <a:pPr algn="ctr"/>
            <a:r>
              <a:rPr lang="ru-RU" sz="4400" b="1" dirty="0" smtClean="0"/>
              <a:t>16 июня 1904 года, четверг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16832"/>
            <a:ext cx="5760640" cy="452596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"Улиссе" Джойс описал один день (с 8 утра до 2-х ночи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из жизни героев.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День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который происходят события книги, — </a:t>
            </a: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 июня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1904 </a:t>
            </a: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года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Именно в этот день произошло первое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свидание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Джойса с </a:t>
            </a: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Норой </a:t>
            </a:r>
            <a:r>
              <a:rPr lang="ru-RU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Барнакль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которая впоследствии стала его верной спутницей жизни.</a:t>
            </a: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68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6864" cy="731838"/>
          </a:xfrm>
        </p:spPr>
        <p:txBody>
          <a:bodyPr/>
          <a:lstStyle/>
          <a:p>
            <a:pPr algn="ctr"/>
            <a:r>
              <a:rPr lang="ru-RU" sz="3200" b="1" dirty="0" smtClean="0"/>
              <a:t>«Нора</a:t>
            </a:r>
            <a:r>
              <a:rPr lang="ru-RU" sz="3200" b="1" dirty="0" smtClean="0"/>
              <a:t>» (2000), </a:t>
            </a:r>
            <a:r>
              <a:rPr lang="ru-RU" sz="3200" b="1" dirty="0" err="1" smtClean="0"/>
              <a:t>реж</a:t>
            </a:r>
            <a:r>
              <a:rPr lang="ru-RU" sz="3200" b="1" dirty="0" smtClean="0"/>
              <a:t>. – Пат </a:t>
            </a:r>
            <a:r>
              <a:rPr lang="ru-RU" sz="3200" b="1" dirty="0" err="1" smtClean="0"/>
              <a:t>Мёрфи</a:t>
            </a:r>
            <a:endParaRPr lang="ru-RU" sz="3200" b="1" dirty="0"/>
          </a:p>
        </p:txBody>
      </p:sp>
      <p:pic>
        <p:nvPicPr>
          <p:cNvPr id="4" name="НОРА встреча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689" y="1484784"/>
            <a:ext cx="7853694" cy="4320480"/>
          </a:xfrm>
        </p:spPr>
      </p:pic>
    </p:spTree>
    <p:extLst>
      <p:ext uri="{BB962C8B-B14F-4D97-AF65-F5344CB8AC3E}">
        <p14:creationId xmlns:p14="http://schemas.microsoft.com/office/powerpoint/2010/main" val="392490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086600" cy="731838"/>
          </a:xfrm>
        </p:spPr>
        <p:txBody>
          <a:bodyPr/>
          <a:lstStyle/>
          <a:p>
            <a:r>
              <a:rPr lang="ru-RU" b="1" dirty="0" smtClean="0"/>
              <a:t>Дублин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1432" y="764704"/>
            <a:ext cx="4717032" cy="2044824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Действие книги происходит в родном городе Джойса — </a:t>
            </a:r>
            <a:r>
              <a:rPr lang="ru-RU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Дублине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Каждый эпизод происходит в определенном месте города, а место действия всегда имеет подробное описание. Детали города, описанные в книге, настолько правдивы, что, однажды Джойс сказал: </a:t>
            </a:r>
            <a:r>
              <a:rPr lang="ru-RU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"Если город исчезнет с лица земли, его можно будет восстановить по моей книге".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pic>
        <p:nvPicPr>
          <p:cNvPr id="1026" name="Picture 2" descr="http://www.orangesmile.com/common/img_fotogallery/dublin--1502554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1" y="3933056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ontravel.com.ua/wp-content/uploads/2015/04/%D0%94%D1%83%D0%B1%D0%BB%D0%B8%D0%B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/>
        </p:blipFill>
        <p:spPr bwMode="auto">
          <a:xfrm>
            <a:off x="467544" y="1412776"/>
            <a:ext cx="3528392" cy="22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yplanet.com.ua/wp-content/uploads/2015/02/Ireland_%D0%94%D1%83%D0%B1%D0%BB%D0%B8%D0%BD02_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7"/>
            <a:ext cx="3784236" cy="28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74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Почему Джойс?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5832647" cy="4525963"/>
          </a:xfrm>
        </p:spPr>
        <p:txBody>
          <a:bodyPr/>
          <a:lstStyle/>
          <a:p>
            <a:r>
              <a:rPr lang="ru-RU" sz="2400" dirty="0" smtClean="0"/>
              <a:t>Помните, как в фильме Федерико Феллини «</a:t>
            </a:r>
            <a:r>
              <a:rPr lang="ru-RU" sz="2400" dirty="0"/>
              <a:t> 8 с половиной (8 </a:t>
            </a:r>
            <a:r>
              <a:rPr lang="ru-RU" sz="2400" dirty="0" smtClean="0"/>
              <a:t>½)» жена главного героя отчитывает его за неверность и вдруг, через несколько мгновений, эта же жена (героиня </a:t>
            </a:r>
            <a:r>
              <a:rPr lang="ru-RU" sz="2400" dirty="0" err="1" smtClean="0"/>
              <a:t>Анук</a:t>
            </a:r>
            <a:r>
              <a:rPr lang="ru-RU" sz="2400" dirty="0" smtClean="0"/>
              <a:t> </a:t>
            </a:r>
            <a:r>
              <a:rPr lang="ru-RU" sz="2400" dirty="0" err="1" smtClean="0"/>
              <a:t>Эме</a:t>
            </a:r>
            <a:r>
              <a:rPr lang="ru-RU" sz="2400" dirty="0" smtClean="0"/>
              <a:t>) вдруг начинает расточать комплименты его возлюбленной… </a:t>
            </a:r>
          </a:p>
          <a:p>
            <a:r>
              <a:rPr lang="ru-RU" sz="2400" dirty="0" smtClean="0"/>
              <a:t>«Что такое?» – думает зритель, ничего не понимая.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41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/>
              <a:t>Сюжет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5978624" cy="4114800"/>
          </a:xfrm>
          <a:prstGeom prst="rect">
            <a:avLst/>
          </a:prstGeom>
        </p:spPr>
        <p:txBody>
          <a:bodyPr/>
          <a:lstStyle/>
          <a:p>
            <a:r>
              <a:rPr lang="ru-RU" sz="2000" dirty="0" smtClean="0"/>
              <a:t>Этот </a:t>
            </a:r>
            <a:r>
              <a:rPr lang="ru-RU" sz="2000" dirty="0"/>
              <a:t>день Лео </a:t>
            </a:r>
            <a:r>
              <a:rPr lang="ru-RU" sz="2000" dirty="0" err="1"/>
              <a:t>Блум</a:t>
            </a:r>
            <a:r>
              <a:rPr lang="ru-RU" sz="2000" dirty="0"/>
              <a:t> проводит в издательстве, на улицах и в кафе Дублина, на похоронах своего знакомого, на берегу залива, в родильном доме, где он знакомится со Стивеном </a:t>
            </a:r>
            <a:r>
              <a:rPr lang="ru-RU" sz="2000" dirty="0" smtClean="0"/>
              <a:t>Дедалом, </a:t>
            </a:r>
            <a:r>
              <a:rPr lang="ru-RU" sz="2000" dirty="0"/>
              <a:t>в притоне и, наконец, в собственном доме, куда он поздно ночью приводит изрядно выпившего Дедала, лишившегося </a:t>
            </a:r>
            <a:r>
              <a:rPr lang="ru-RU" sz="2000" dirty="0" smtClean="0"/>
              <a:t>крова.</a:t>
            </a:r>
          </a:p>
          <a:p>
            <a:r>
              <a:rPr lang="ru-RU" sz="2000" dirty="0" smtClean="0"/>
              <a:t>Главной </a:t>
            </a:r>
            <a:r>
              <a:rPr lang="ru-RU" sz="2000" dirty="0"/>
              <a:t>интригой романа является измена жены </a:t>
            </a:r>
            <a:r>
              <a:rPr lang="ru-RU" sz="2000" dirty="0" err="1"/>
              <a:t>Блума</a:t>
            </a:r>
            <a:r>
              <a:rPr lang="ru-RU" sz="2000" dirty="0"/>
              <a:t>, о которой </a:t>
            </a:r>
            <a:r>
              <a:rPr lang="ru-RU" sz="2000" dirty="0" err="1"/>
              <a:t>Блум</a:t>
            </a:r>
            <a:r>
              <a:rPr lang="ru-RU" sz="2000" dirty="0"/>
              <a:t> знает, но не предпринимает против неё никаких мер.</a:t>
            </a:r>
          </a:p>
        </p:txBody>
      </p:sp>
    </p:spTree>
    <p:extLst>
      <p:ext uri="{BB962C8B-B14F-4D97-AF65-F5344CB8AC3E}">
        <p14:creationId xmlns:p14="http://schemas.microsoft.com/office/powerpoint/2010/main" val="3028432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56" y="27857"/>
            <a:ext cx="7924800" cy="1143000"/>
          </a:xfrm>
        </p:spPr>
        <p:txBody>
          <a:bodyPr/>
          <a:lstStyle/>
          <a:p>
            <a:pPr algn="ctr"/>
            <a:r>
              <a:rPr lang="ru-RU" sz="3600" b="1" dirty="0" err="1"/>
              <a:t>Блумсдэй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49894" y="798240"/>
            <a:ext cx="3314328" cy="24867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раздник</a:t>
            </a:r>
            <a:r>
              <a:rPr lang="ru-RU" sz="2400" dirty="0"/>
              <a:t>, устраиваемый ежегодно 16 июня поклонниками  </a:t>
            </a:r>
            <a:r>
              <a:rPr lang="ru-RU" sz="2400" dirty="0" smtClean="0"/>
              <a:t> Джойса</a:t>
            </a:r>
          </a:p>
          <a:p>
            <a:r>
              <a:rPr lang="ru-RU" sz="2400" dirty="0"/>
              <a:t>В рамках праздника по всему миру проходят чтения романа, а в Дублине празднующие проходят маршрут героев </a:t>
            </a:r>
            <a:r>
              <a:rPr lang="ru-RU" sz="2400" dirty="0" smtClean="0"/>
              <a:t>произведения</a:t>
            </a:r>
          </a:p>
        </p:txBody>
      </p:sp>
      <p:pic>
        <p:nvPicPr>
          <p:cNvPr id="4098" name="Picture 2" descr="http://media.ireland.com/admin/highres/resize_1331563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0" y="1009686"/>
            <a:ext cx="3155383" cy="31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ixpoetry.com/sites/default/files/styles/infobox/public/pictures/feuilleton/notiz/bloomsday_card_1.jpg?itok=yvJY9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1730896" cy="17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james-joyce.ru/images/news/130615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581126"/>
            <a:ext cx="3096344" cy="31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4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086600" cy="731838"/>
          </a:xfrm>
        </p:spPr>
        <p:txBody>
          <a:bodyPr/>
          <a:lstStyle/>
          <a:p>
            <a:pPr algn="ctr"/>
            <a:r>
              <a:rPr lang="ru-RU" sz="4000" b="1" dirty="0" smtClean="0"/>
              <a:t>3 стиля в романе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83568" y="1412776"/>
            <a:ext cx="6266656" cy="4114800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Исходный Джойс</a:t>
            </a:r>
            <a:r>
              <a:rPr lang="ru-RU" dirty="0" smtClean="0"/>
              <a:t>: простой, прозрачный, логичный и неспешный</a:t>
            </a:r>
          </a:p>
          <a:p>
            <a:r>
              <a:rPr lang="ru-RU" b="1" dirty="0" smtClean="0"/>
              <a:t>«Поток сознания» </a:t>
            </a:r>
            <a:r>
              <a:rPr lang="ru-RU" dirty="0" smtClean="0"/>
              <a:t>- неполная, быстрая, отрывистая форма выражения</a:t>
            </a:r>
          </a:p>
          <a:p>
            <a:r>
              <a:rPr lang="ru-RU" b="1" dirty="0" smtClean="0"/>
              <a:t>Пародии</a:t>
            </a:r>
            <a:r>
              <a:rPr lang="ru-RU" dirty="0" smtClean="0"/>
              <a:t> на нероманные формы: газетные заголовки, экзаменационные вопросы и ответы и т. д., а также пародии на литературные стили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9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086600" cy="731838"/>
          </a:xfrm>
        </p:spPr>
        <p:txBody>
          <a:bodyPr/>
          <a:lstStyle/>
          <a:p>
            <a:pPr algn="ctr"/>
            <a:r>
              <a:rPr lang="ru-RU" b="1" dirty="0" smtClean="0"/>
              <a:t>Первый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1124744"/>
            <a:ext cx="6410672" cy="4590256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/>
              <a:t>Сановитый, </a:t>
            </a:r>
            <a:r>
              <a:rPr lang="ru-RU" sz="2400" dirty="0"/>
              <a:t>жирный Бык </a:t>
            </a:r>
            <a:r>
              <a:rPr lang="ru-RU" sz="2400" dirty="0" err="1"/>
              <a:t>Маллиган</a:t>
            </a:r>
            <a:r>
              <a:rPr lang="ru-RU" sz="2400" dirty="0"/>
              <a:t> возник из лестничного проема, неся в руках чашку с пеной, на которой накрест лежали зеркальце и бритва. Желтый халат его, </a:t>
            </a:r>
            <a:r>
              <a:rPr lang="ru-RU" sz="2400" dirty="0" err="1"/>
              <a:t>враспояску</a:t>
            </a:r>
            <a:r>
              <a:rPr lang="ru-RU" sz="2400" dirty="0"/>
              <a:t>, слегка вздымался за ним на мягком утреннем ветерке. Он поднял чашку перед собою и </a:t>
            </a:r>
            <a:r>
              <a:rPr lang="ru-RU" sz="2400" dirty="0" smtClean="0"/>
              <a:t>возгласил:</a:t>
            </a:r>
            <a:endParaRPr lang="ru-RU" sz="2400" dirty="0"/>
          </a:p>
          <a:p>
            <a:r>
              <a:rPr lang="ru-RU" sz="2400" dirty="0"/>
              <a:t>– </a:t>
            </a:r>
            <a:r>
              <a:rPr lang="ru-RU" sz="2400" dirty="0" err="1"/>
              <a:t>Introibo</a:t>
            </a:r>
            <a:r>
              <a:rPr lang="ru-RU" sz="2400" dirty="0"/>
              <a:t> </a:t>
            </a:r>
            <a:r>
              <a:rPr lang="ru-RU" sz="2400" dirty="0" err="1"/>
              <a:t>ad</a:t>
            </a:r>
            <a:r>
              <a:rPr lang="ru-RU" sz="2400" dirty="0"/>
              <a:t> </a:t>
            </a:r>
            <a:r>
              <a:rPr lang="ru-RU" sz="2400" dirty="0" err="1"/>
              <a:t>altare</a:t>
            </a:r>
            <a:r>
              <a:rPr lang="ru-RU" sz="2400" dirty="0"/>
              <a:t> </a:t>
            </a:r>
            <a:r>
              <a:rPr lang="ru-RU" sz="2400" dirty="0" err="1" smtClean="0"/>
              <a:t>Dei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Остановясь</a:t>
            </a:r>
            <a:r>
              <a:rPr lang="ru-RU" sz="2400" dirty="0"/>
              <a:t>, он вгляделся вниз, в сумрак винтовой лестницы, и грубо крикнул:</a:t>
            </a:r>
          </a:p>
          <a:p>
            <a:r>
              <a:rPr lang="ru-RU" sz="2400" dirty="0"/>
              <a:t>– Выходи, </a:t>
            </a:r>
            <a:r>
              <a:rPr lang="ru-RU" sz="2400" dirty="0" err="1"/>
              <a:t>Клинк</a:t>
            </a:r>
            <a:r>
              <a:rPr lang="ru-RU" sz="2400" dirty="0"/>
              <a:t>! Выходи, иезуит несчастный!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10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086600" cy="731838"/>
          </a:xfrm>
        </p:spPr>
        <p:txBody>
          <a:bodyPr/>
          <a:lstStyle/>
          <a:p>
            <a:pPr algn="ctr"/>
            <a:r>
              <a:rPr lang="ru-RU" sz="4000" b="1" dirty="0" smtClean="0"/>
              <a:t>Второй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692696"/>
            <a:ext cx="6552728" cy="4878288"/>
          </a:xfrm>
          <a:prstGeom prst="rect">
            <a:avLst/>
          </a:prstGeom>
        </p:spPr>
        <p:txBody>
          <a:bodyPr/>
          <a:lstStyle/>
          <a:p>
            <a:r>
              <a:rPr lang="ru-RU" sz="2000" dirty="0"/>
              <a:t>«Да потому что такого с ним никогда не было требовать завтрак себе в постель скажи-ка пару яиц с самой гостиницы Городской герб когда все притворялся что слег да умирающим голосом строил из себя принца чтоб заинтриговать эту старую развалину миссис </a:t>
            </a:r>
            <a:r>
              <a:rPr lang="ru-RU" sz="2000" dirty="0" err="1"/>
              <a:t>Риордан</a:t>
            </a:r>
            <a:r>
              <a:rPr lang="ru-RU" sz="2000" dirty="0"/>
              <a:t> воображал будто с ней дело в шляпе а она нам и не подумала отказать ни гроша все на одни молебны за свою душеньку скряга какой свет не видал жалась себе на денатурат потратить четыре пенса все уши мне прожужжала о своих болячках да еще эта вечная болтовня о политике и землетрясениях и конце света нет уж дайте сначала нам чуть-чуть поразвлечься упаси господи если б все женщины были вроде нее сражалась против декольте и купальников которых кстати никто ее не просил носить уверена у ней вся набожность оттого что...»</a:t>
            </a:r>
          </a:p>
        </p:txBody>
      </p:sp>
    </p:spTree>
    <p:extLst>
      <p:ext uri="{BB962C8B-B14F-4D97-AF65-F5344CB8AC3E}">
        <p14:creationId xmlns:p14="http://schemas.microsoft.com/office/powerpoint/2010/main" val="1964825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2029"/>
            <a:ext cx="7086600" cy="731838"/>
          </a:xfrm>
        </p:spPr>
        <p:txBody>
          <a:bodyPr/>
          <a:lstStyle/>
          <a:p>
            <a:pPr algn="ctr"/>
            <a:r>
              <a:rPr lang="ru-RU" sz="4000" b="1" dirty="0" smtClean="0"/>
              <a:t>Третий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6552728" cy="5832648"/>
          </a:xfrm>
        </p:spPr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</a:rPr>
              <a:t>В СЕРДЦЕ ИРЛАНДСКОЙ СТОЛИЦЫ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Перед колонною </a:t>
            </a:r>
            <a:r>
              <a:rPr lang="ru-RU" sz="1400" dirty="0" smtClean="0">
                <a:solidFill>
                  <a:schemeClr val="tx1"/>
                </a:solidFill>
              </a:rPr>
              <a:t>Нельсона </a:t>
            </a:r>
            <a:r>
              <a:rPr lang="ru-RU" sz="1400" dirty="0">
                <a:solidFill>
                  <a:schemeClr val="tx1"/>
                </a:solidFill>
              </a:rPr>
              <a:t>трамваи притормаживали, меняли пути, переводили дугу, отправлялись на </a:t>
            </a:r>
            <a:r>
              <a:rPr lang="ru-RU" sz="1400" dirty="0" err="1">
                <a:solidFill>
                  <a:schemeClr val="tx1"/>
                </a:solidFill>
              </a:rPr>
              <a:t>Блэкрок</a:t>
            </a:r>
            <a:r>
              <a:rPr lang="ru-RU" sz="1400" dirty="0">
                <a:solidFill>
                  <a:schemeClr val="tx1"/>
                </a:solidFill>
              </a:rPr>
              <a:t>, Кингстаун и </a:t>
            </a:r>
            <a:r>
              <a:rPr lang="ru-RU" sz="1400" dirty="0" err="1">
                <a:solidFill>
                  <a:schemeClr val="tx1"/>
                </a:solidFill>
              </a:rPr>
              <a:t>Долки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Клонски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Рэтгар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Тереньюр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Пальмерстон</a:t>
            </a:r>
            <a:r>
              <a:rPr lang="ru-RU" sz="1400" dirty="0">
                <a:solidFill>
                  <a:schemeClr val="tx1"/>
                </a:solidFill>
              </a:rPr>
              <a:t> парк и Верхний </a:t>
            </a:r>
            <a:r>
              <a:rPr lang="ru-RU" sz="1400" dirty="0" err="1">
                <a:solidFill>
                  <a:schemeClr val="tx1"/>
                </a:solidFill>
              </a:rPr>
              <a:t>Рэтмайнс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Сэндимаунт</a:t>
            </a:r>
            <a:r>
              <a:rPr lang="ru-RU" sz="1400" dirty="0">
                <a:solidFill>
                  <a:schemeClr val="tx1"/>
                </a:solidFill>
              </a:rPr>
              <a:t> Грин, </a:t>
            </a:r>
            <a:r>
              <a:rPr lang="ru-RU" sz="1400" dirty="0" err="1">
                <a:solidFill>
                  <a:schemeClr val="tx1"/>
                </a:solidFill>
              </a:rPr>
              <a:t>Рэтмайнс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Рингсенд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Сэндимаунт</a:t>
            </a:r>
            <a:r>
              <a:rPr lang="ru-RU" sz="1400" dirty="0">
                <a:solidFill>
                  <a:schemeClr val="tx1"/>
                </a:solidFill>
              </a:rPr>
              <a:t> Тауэр, </a:t>
            </a:r>
            <a:r>
              <a:rPr lang="ru-RU" sz="1400" dirty="0" err="1">
                <a:solidFill>
                  <a:schemeClr val="tx1"/>
                </a:solidFill>
              </a:rPr>
              <a:t>Хэролдс</a:t>
            </a:r>
            <a:r>
              <a:rPr lang="ru-RU" sz="1400" dirty="0">
                <a:solidFill>
                  <a:schemeClr val="tx1"/>
                </a:solidFill>
              </a:rPr>
              <a:t>-кросс. Осипший диспетчер Объединенной Дублинской трамвайной компании </a:t>
            </a:r>
            <a:r>
              <a:rPr lang="ru-RU" sz="1400" dirty="0" err="1">
                <a:solidFill>
                  <a:schemeClr val="tx1"/>
                </a:solidFill>
              </a:rPr>
              <a:t>раскрикивал</a:t>
            </a:r>
            <a:r>
              <a:rPr lang="ru-RU" sz="1400" dirty="0">
                <a:solidFill>
                  <a:schemeClr val="tx1"/>
                </a:solidFill>
              </a:rPr>
              <a:t> их: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– </a:t>
            </a:r>
            <a:r>
              <a:rPr lang="ru-RU" sz="1400" dirty="0" err="1">
                <a:solidFill>
                  <a:schemeClr val="tx1"/>
                </a:solidFill>
              </a:rPr>
              <a:t>Рэтгар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Тереньюр</a:t>
            </a:r>
            <a:r>
              <a:rPr lang="ru-RU" sz="1400" dirty="0">
                <a:solidFill>
                  <a:schemeClr val="tx1"/>
                </a:solidFill>
              </a:rPr>
              <a:t>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– Заснул, </a:t>
            </a:r>
            <a:r>
              <a:rPr lang="ru-RU" sz="1400" dirty="0" err="1">
                <a:solidFill>
                  <a:schemeClr val="tx1"/>
                </a:solidFill>
              </a:rPr>
              <a:t>Сэндимаунт</a:t>
            </a:r>
            <a:r>
              <a:rPr lang="ru-RU" sz="1400" dirty="0">
                <a:solidFill>
                  <a:schemeClr val="tx1"/>
                </a:solidFill>
              </a:rPr>
              <a:t> Грин!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Параллельно справа и слева со звоном с лязгом одноэтажный и двухэтажный двинулись из конечных тупиков, свернули на выездную колею, заскользили параллельно.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– Поехал, </a:t>
            </a:r>
            <a:r>
              <a:rPr lang="ru-RU" sz="1400" dirty="0" err="1">
                <a:solidFill>
                  <a:schemeClr val="tx1"/>
                </a:solidFill>
              </a:rPr>
              <a:t>Пальмерстон</a:t>
            </a:r>
            <a:r>
              <a:rPr lang="ru-RU" sz="1400" dirty="0">
                <a:solidFill>
                  <a:schemeClr val="tx1"/>
                </a:solidFill>
              </a:rPr>
              <a:t> парк!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>
                <a:solidFill>
                  <a:schemeClr val="tx1"/>
                </a:solidFill>
              </a:rPr>
              <a:t>ВЕНЦЕНОСЕЦ 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>
                <a:solidFill>
                  <a:schemeClr val="tx1"/>
                </a:solidFill>
              </a:rPr>
              <a:t>У дверей главного почтамта чистильщики зазывали и надраивали. Его Величества ярко-красные почтовые кареты, стоящие на Северной </a:t>
            </a:r>
            <a:r>
              <a:rPr lang="ru-RU" sz="1400" dirty="0" err="1">
                <a:solidFill>
                  <a:schemeClr val="tx1"/>
                </a:solidFill>
              </a:rPr>
              <a:t>Принс</a:t>
            </a:r>
            <a:r>
              <a:rPr lang="ru-RU" sz="1400" dirty="0">
                <a:solidFill>
                  <a:schemeClr val="tx1"/>
                </a:solidFill>
              </a:rPr>
              <a:t>-стрит, украшенные по бокам королевскими вензелями E.R</a:t>
            </a:r>
            <a:r>
              <a:rPr lang="ru-RU" sz="1400" dirty="0" smtClean="0">
                <a:solidFill>
                  <a:schemeClr val="tx1"/>
                </a:solidFill>
              </a:rPr>
              <a:t>., </a:t>
            </a:r>
            <a:r>
              <a:rPr lang="ru-RU" sz="1400" dirty="0">
                <a:solidFill>
                  <a:schemeClr val="tx1"/>
                </a:solidFill>
              </a:rPr>
              <a:t>принимали с шумом швыряемые мешки с письмами, открытками, </a:t>
            </a:r>
            <a:r>
              <a:rPr lang="ru-RU" sz="1400" dirty="0" err="1">
                <a:solidFill>
                  <a:schemeClr val="tx1"/>
                </a:solidFill>
              </a:rPr>
              <a:t>закрытками</a:t>
            </a:r>
            <a:r>
              <a:rPr lang="ru-RU" sz="1400" dirty="0">
                <a:solidFill>
                  <a:schemeClr val="tx1"/>
                </a:solidFill>
              </a:rPr>
              <a:t>, бандеролями простыми и заказными, для рассылки в адреса местные, провинциальные, британские и заморских территорий.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28990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086600" cy="731838"/>
          </a:xfrm>
        </p:spPr>
        <p:txBody>
          <a:bodyPr/>
          <a:lstStyle/>
          <a:p>
            <a:pPr algn="ctr"/>
            <a:r>
              <a:rPr lang="ru-RU" b="1" dirty="0" smtClean="0"/>
              <a:t>Новая литературная техника Джойса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525" y="1988840"/>
            <a:ext cx="5257800" cy="4137323"/>
          </a:xfrm>
        </p:spPr>
        <p:txBody>
          <a:bodyPr/>
          <a:lstStyle/>
          <a:p>
            <a:r>
              <a:rPr lang="ru-RU" dirty="0" smtClean="0"/>
              <a:t>«Попытайтесь наклониться и снизу посмотреть назад между коленями – вы увидите мир в совершенно ином свете»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Владимир Набоков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778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7924800" cy="1143000"/>
          </a:xfrm>
        </p:spPr>
        <p:txBody>
          <a:bodyPr/>
          <a:lstStyle/>
          <a:p>
            <a:pPr algn="ctr"/>
            <a:r>
              <a:rPr lang="ru-RU" b="1" dirty="0"/>
              <a:t>Как прочитать роман </a:t>
            </a:r>
            <a:r>
              <a:rPr lang="ru-RU" b="1" dirty="0" smtClean="0"/>
              <a:t>«Улисс» – несколько советов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037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Чтение «Улисса» - увлекающее и дающее пищу для ума занятие. И несмотря на репутацию романа, его не так уж и сложно читать.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45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83568" y="260648"/>
            <a:ext cx="6194648" cy="6048672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smtClean="0"/>
              <a:t>1. </a:t>
            </a:r>
            <a:r>
              <a:rPr lang="ru-RU" sz="2400" b="1" u="sng" dirty="0" smtClean="0"/>
              <a:t>Понимание </a:t>
            </a:r>
            <a:r>
              <a:rPr lang="ru-RU" sz="2400" b="1" u="sng" dirty="0"/>
              <a:t>романа.</a:t>
            </a:r>
            <a:r>
              <a:rPr lang="ru-RU" sz="2400" dirty="0"/>
              <a:t> Перед тем, как приступать к чтению, вам следует знать, на что вы идете. «Улисс» состоит из 18 эпизодов. Каждый из этих эпизодов был опубликован отдельно, и читается каждый совершенно по-разному. Например, Эпизод 14 – это пародия на всех великих англоязычных писателей, начиная с Чосера и заканчивая Диккенсом. А вот Эпизод 18 представляет собой длинный монолог около 10,000 слов, который состоит из двух гигантских предложений. Каждый из эпизодов читается как отдельно взятая книга, и в этом и заключается красота «Улисса».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672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 8 с половиной (8 </a:t>
            </a:r>
            <a:r>
              <a:rPr lang="ru-RU" b="1" dirty="0" smtClean="0"/>
              <a:t>½)» 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ru-RU" b="1" dirty="0" err="1" smtClean="0"/>
              <a:t>реж</a:t>
            </a:r>
            <a:r>
              <a:rPr lang="ru-RU" b="1" dirty="0" smtClean="0"/>
              <a:t>. Федерико Феллини)</a:t>
            </a:r>
            <a:endParaRPr lang="ru-RU" b="1" dirty="0"/>
          </a:p>
        </p:txBody>
      </p:sp>
      <p:pic>
        <p:nvPicPr>
          <p:cNvPr id="4" name="8 с половиной Жена и любовница.avi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25" y="1772816"/>
            <a:ext cx="7543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4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548680"/>
            <a:ext cx="6194648" cy="5166320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smtClean="0"/>
              <a:t>2. </a:t>
            </a:r>
            <a:r>
              <a:rPr lang="ru-RU" sz="2400" b="1" u="sng" dirty="0" smtClean="0"/>
              <a:t>Не </a:t>
            </a:r>
            <a:r>
              <a:rPr lang="ru-RU" sz="2400" b="1" u="sng" dirty="0"/>
              <a:t>прибегайте к использованию учебного пособия</a:t>
            </a:r>
            <a:r>
              <a:rPr lang="ru-RU" sz="2400" b="1" dirty="0"/>
              <a:t>.</a:t>
            </a:r>
            <a:r>
              <a:rPr lang="ru-RU" sz="2400" dirty="0"/>
              <a:t> </a:t>
            </a:r>
            <a:r>
              <a:rPr lang="ru-RU" sz="2400" dirty="0" smtClean="0"/>
              <a:t>Если </a:t>
            </a:r>
            <a:r>
              <a:rPr lang="ru-RU" sz="2400" dirty="0"/>
              <a:t>вы изучаете произведение «Улисс» в рамках учебной программы, вам обычно предлагается учебное пособие размером порядка 400 страниц, которое объясняет роман строчка за строчкой. </a:t>
            </a:r>
            <a:r>
              <a:rPr lang="ru-RU" sz="2400" dirty="0" smtClean="0"/>
              <a:t>Однако</a:t>
            </a:r>
            <a:r>
              <a:rPr lang="ru-RU" sz="2400" dirty="0"/>
              <a:t>, каждый раз отвлекаться от романа, переключаясь на учебное пособие и обратно, может быть очень раздражительно. Лучший способ чтения «Улисса» – это погрузиться в него с головой, больше никуда при этом не </a:t>
            </a:r>
            <a:r>
              <a:rPr lang="ru-RU" sz="2400" dirty="0" smtClean="0"/>
              <a:t>отвлекаясь</a:t>
            </a:r>
            <a:r>
              <a:rPr lang="ru-RU" sz="2400" dirty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4895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620688"/>
            <a:ext cx="6122640" cy="5760640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smtClean="0"/>
              <a:t>3. </a:t>
            </a:r>
            <a:r>
              <a:rPr lang="ru-RU" sz="2400" b="1" u="sng" dirty="0" smtClean="0"/>
              <a:t>Почувствуйте</a:t>
            </a:r>
            <a:r>
              <a:rPr lang="ru-RU" sz="2400" b="1" u="sng" dirty="0"/>
              <a:t>, что «Улисс» – это смешно</a:t>
            </a:r>
            <a:r>
              <a:rPr lang="ru-RU" sz="2400" b="1" dirty="0"/>
              <a:t>.</a:t>
            </a:r>
            <a:r>
              <a:rPr lang="ru-RU" sz="2400" dirty="0"/>
              <a:t> </a:t>
            </a:r>
            <a:r>
              <a:rPr lang="ru-RU" sz="2400" dirty="0" smtClean="0"/>
              <a:t>В </a:t>
            </a:r>
            <a:r>
              <a:rPr lang="ru-RU" sz="2400" dirty="0"/>
              <a:t>самом деле, эти 700 страниц просто уморительны. Идея романа в том, что Джойс берет главных героев «Одиссеи» и превращает их в жалких </a:t>
            </a:r>
            <a:r>
              <a:rPr lang="ru-RU" sz="2400" dirty="0" err="1"/>
              <a:t>дублинцев</a:t>
            </a:r>
            <a:r>
              <a:rPr lang="ru-RU" sz="2400" dirty="0"/>
              <a:t>. </a:t>
            </a:r>
            <a:r>
              <a:rPr lang="ru-RU" sz="2400" dirty="0" smtClean="0"/>
              <a:t>Каждое </a:t>
            </a:r>
            <a:r>
              <a:rPr lang="ru-RU" sz="2400" dirty="0"/>
              <a:t>предложение здесь полно юмора, будь это затейливый каламбур или отсылка, тем самым превращая «Улисса» в очень интеллектуальную комедию.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726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476672"/>
            <a:ext cx="6122640" cy="5832648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4. </a:t>
            </a:r>
            <a:r>
              <a:rPr lang="ru-RU" b="1" u="sng" dirty="0" smtClean="0"/>
              <a:t>У </a:t>
            </a:r>
            <a:r>
              <a:rPr lang="ru-RU" b="1" u="sng" dirty="0"/>
              <a:t>вас не получится понять все</a:t>
            </a:r>
            <a:r>
              <a:rPr lang="ru-RU" b="1" dirty="0"/>
              <a:t>.</a:t>
            </a:r>
            <a:r>
              <a:rPr lang="ru-RU" dirty="0"/>
              <a:t> </a:t>
            </a:r>
            <a:r>
              <a:rPr lang="ru-RU" dirty="0" smtClean="0"/>
              <a:t>Но </a:t>
            </a:r>
            <a:r>
              <a:rPr lang="ru-RU" dirty="0"/>
              <a:t>в большинстве случаев это просто потому, что так задумал сам Джойс. Часть шутки в том, что вы не сможете понять все, и в этом есть своеобразный юмор. Смейтесь, даже если что-то поняли не до конца, ведь, читая, вы проникаете в одни из самых искрометных шуток в истории литературы.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330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11560" y="1052736"/>
            <a:ext cx="6120680" cy="4114800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smtClean="0"/>
              <a:t>5. </a:t>
            </a:r>
            <a:r>
              <a:rPr lang="ru-RU" sz="2400" b="1" u="sng" dirty="0" smtClean="0"/>
              <a:t>Читайте </a:t>
            </a:r>
            <a:r>
              <a:rPr lang="ru-RU" sz="2400" b="1" u="sng" dirty="0"/>
              <a:t>каждую из глав не спеша</a:t>
            </a:r>
            <a:r>
              <a:rPr lang="ru-RU" sz="2400" b="1" dirty="0"/>
              <a:t>.</a:t>
            </a:r>
            <a:r>
              <a:rPr lang="ru-RU" sz="2400" dirty="0"/>
              <a:t> Ведь каждая глава написана по-разному, и вам потребуется прочитать несколько страниц каждой главы прежде, чем проникнуться гармонией каждого эпизода.</a:t>
            </a:r>
          </a:p>
          <a:p>
            <a:r>
              <a:rPr lang="ru-RU" sz="2400" b="1" dirty="0" smtClean="0"/>
              <a:t>6. </a:t>
            </a:r>
            <a:r>
              <a:rPr lang="ru-RU" sz="2400" b="1" u="sng" dirty="0" smtClean="0"/>
              <a:t>Знайте</a:t>
            </a:r>
            <a:r>
              <a:rPr lang="ru-RU" sz="2400" b="1" u="sng" dirty="0"/>
              <a:t>, о чем вы читаете в каждом эпизоде</a:t>
            </a:r>
            <a:r>
              <a:rPr lang="ru-RU" sz="2400" b="1" dirty="0"/>
              <a:t>.</a:t>
            </a:r>
            <a:r>
              <a:rPr lang="ru-RU" sz="2400" dirty="0"/>
              <a:t> Так как каждый эпизод обладает различным стилем, заведомое знание того, что вы собираетесь читать, может значительно облегчить чтение.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339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620688"/>
            <a:ext cx="6336704" cy="61206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Эпизод 1</a:t>
            </a:r>
            <a:r>
              <a:rPr lang="ru-RU" dirty="0"/>
              <a:t>: Обычный роман</a:t>
            </a:r>
            <a:r>
              <a:rPr lang="ru-RU" dirty="0" smtClean="0"/>
              <a:t>.</a:t>
            </a:r>
          </a:p>
          <a:p>
            <a:r>
              <a:rPr lang="ru-RU" b="1" dirty="0"/>
              <a:t>Эпизод 2</a:t>
            </a:r>
            <a:r>
              <a:rPr lang="ru-RU" dirty="0"/>
              <a:t>: Неформальное изложение в виде вопросов и ответов.</a:t>
            </a:r>
          </a:p>
          <a:p>
            <a:r>
              <a:rPr lang="ru-RU" b="1" dirty="0"/>
              <a:t>Эпизод 3</a:t>
            </a:r>
            <a:r>
              <a:rPr lang="ru-RU" dirty="0"/>
              <a:t>: Высокомерный мужской монолог.</a:t>
            </a:r>
          </a:p>
          <a:p>
            <a:r>
              <a:rPr lang="ru-RU" b="1" dirty="0"/>
              <a:t>Эпизод 4</a:t>
            </a:r>
            <a:r>
              <a:rPr lang="ru-RU" dirty="0"/>
              <a:t>: Высмеивание героев былых времен.</a:t>
            </a:r>
          </a:p>
          <a:p>
            <a:r>
              <a:rPr lang="ru-RU" b="1" dirty="0"/>
              <a:t>Эпизод 5</a:t>
            </a:r>
            <a:r>
              <a:rPr lang="ru-RU" dirty="0"/>
              <a:t>: Гипнотическая природа религии.</a:t>
            </a:r>
          </a:p>
          <a:p>
            <a:r>
              <a:rPr lang="ru-RU" b="1" dirty="0"/>
              <a:t>Эпизод 6</a:t>
            </a:r>
            <a:r>
              <a:rPr lang="ru-RU" dirty="0"/>
              <a:t>: Смерть.</a:t>
            </a:r>
          </a:p>
          <a:p>
            <a:r>
              <a:rPr lang="ru-RU" b="1" dirty="0"/>
              <a:t>Эпизод 7</a:t>
            </a:r>
            <a:r>
              <a:rPr lang="ru-RU" dirty="0"/>
              <a:t>: Высмеивание журналистики (эпизод написан в форме газеты, обращайте внимание на заголовки).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288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6192688" cy="6192688"/>
          </a:xfrm>
        </p:spPr>
        <p:txBody>
          <a:bodyPr/>
          <a:lstStyle/>
          <a:p>
            <a:r>
              <a:rPr lang="ru-RU" sz="2000" b="1" dirty="0"/>
              <a:t>Эпизод 8</a:t>
            </a:r>
            <a:r>
              <a:rPr lang="ru-RU" sz="2000" dirty="0"/>
              <a:t>: Каламбуры с едой. Все может быть съедено и все может поедать в этой главе.</a:t>
            </a:r>
          </a:p>
          <a:p>
            <a:r>
              <a:rPr lang="ru-RU" sz="2000" b="1" dirty="0"/>
              <a:t>Эпизод 9</a:t>
            </a:r>
            <a:r>
              <a:rPr lang="ru-RU" sz="2000" dirty="0"/>
              <a:t>: Высмеивание Гамлета и представителей элиты, спорящих о смутных произведениях литературы (в большинстве своем высмеивание некоторых литературоведов, которые позже будут заниматься анализом «Улисса»).</a:t>
            </a:r>
          </a:p>
          <a:p>
            <a:r>
              <a:rPr lang="ru-RU" sz="2000" b="1" dirty="0"/>
              <a:t>Эпизод 10</a:t>
            </a:r>
            <a:r>
              <a:rPr lang="ru-RU" sz="2000" dirty="0"/>
              <a:t>: В этой главе нет ничего о главных героях. Она представляет читателю ряд историй, закрутившихся вокруг второстепенных героев. Однако, юмор в том, что это практически бесполезно, и большинство второстепенных героев высмеивают героев главных.</a:t>
            </a:r>
          </a:p>
          <a:p>
            <a:r>
              <a:rPr lang="ru-RU" sz="2000" b="1" dirty="0"/>
              <a:t>Эпизод 11</a:t>
            </a:r>
            <a:r>
              <a:rPr lang="ru-RU" sz="2000" dirty="0"/>
              <a:t>: Здесь все представляет собой музыкальный каламбур. Используется звукоподражание.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030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6336704" cy="5649491"/>
          </a:xfrm>
        </p:spPr>
        <p:txBody>
          <a:bodyPr/>
          <a:lstStyle/>
          <a:p>
            <a:r>
              <a:rPr lang="ru-RU" sz="1600" b="1" dirty="0" smtClean="0"/>
              <a:t>Эпизод 12</a:t>
            </a:r>
            <a:r>
              <a:rPr lang="ru-RU" sz="1600" dirty="0" smtClean="0"/>
              <a:t>: В данном эпизоде присутствуют два рассказчика. Один использует слишком разговорную речь, которая не несет никакого смысла, а второй – слишком научную, которая также не несет никакого смысла. Соревнование между двумя рассказчиками создает комедийный эффект.</a:t>
            </a:r>
          </a:p>
          <a:p>
            <a:r>
              <a:rPr lang="ru-RU" sz="1600" b="1" dirty="0" smtClean="0"/>
              <a:t>Эпизод 13</a:t>
            </a:r>
            <a:r>
              <a:rPr lang="ru-RU" sz="1600" dirty="0" smtClean="0"/>
              <a:t>: Рассказывается молодой девушкой. Все шутки так или иначе затрагивают тему секса.</a:t>
            </a:r>
          </a:p>
          <a:p>
            <a:r>
              <a:rPr lang="ru-RU" sz="1600" b="1" dirty="0" smtClean="0"/>
              <a:t>Эпизод 14</a:t>
            </a:r>
            <a:r>
              <a:rPr lang="ru-RU" sz="1600" dirty="0" smtClean="0"/>
              <a:t>: Изящно проработанная пародия всех великих англоязычных авторов.</a:t>
            </a:r>
          </a:p>
          <a:p>
            <a:r>
              <a:rPr lang="ru-RU" sz="1600" b="1" dirty="0" smtClean="0"/>
              <a:t>Эпизод 15</a:t>
            </a:r>
            <a:r>
              <a:rPr lang="ru-RU" sz="1600" dirty="0" smtClean="0"/>
              <a:t>: Написан в виде галлюцинаторной пьесы в квартале красных фонарей.</a:t>
            </a:r>
          </a:p>
          <a:p>
            <a:r>
              <a:rPr lang="ru-RU" sz="1600" b="1" dirty="0" smtClean="0"/>
              <a:t>Эпизод 16</a:t>
            </a:r>
            <a:r>
              <a:rPr lang="ru-RU" sz="1600" dirty="0" smtClean="0"/>
              <a:t>: Эта глава очень двусмысленная. Комедийный эффект возникает благодаря путанице героев.</a:t>
            </a:r>
          </a:p>
          <a:p>
            <a:r>
              <a:rPr lang="ru-RU" sz="1600" b="1" dirty="0" smtClean="0"/>
              <a:t>Эпизод 17</a:t>
            </a:r>
            <a:r>
              <a:rPr lang="ru-RU" sz="1600" dirty="0" smtClean="0"/>
              <a:t>: Написан в форме вопросов-ответов. Комедийный эффект возникает благодаря вопросам, написанным очень научным стилем и, в противоположность ему, будничным рутинным ответам.</a:t>
            </a:r>
          </a:p>
          <a:p>
            <a:r>
              <a:rPr lang="ru-RU" sz="1600" b="1" dirty="0" smtClean="0"/>
              <a:t>Эпизод 18</a:t>
            </a:r>
            <a:r>
              <a:rPr lang="ru-RU" sz="1600" dirty="0" smtClean="0"/>
              <a:t>: Поток сознания жены </a:t>
            </a:r>
            <a:r>
              <a:rPr lang="ru-RU" sz="1600" dirty="0" err="1" smtClean="0"/>
              <a:t>Блума</a:t>
            </a:r>
            <a:r>
              <a:rPr lang="ru-RU" sz="16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783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476672"/>
            <a:ext cx="6050632" cy="61206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/>
              <a:t>7. </a:t>
            </a:r>
            <a:r>
              <a:rPr lang="ru-RU" sz="2200" b="1" u="sng" dirty="0" smtClean="0"/>
              <a:t>Пользуйтесь </a:t>
            </a:r>
            <a:r>
              <a:rPr lang="ru-RU" sz="2200" b="1" u="sng" dirty="0"/>
              <a:t>схемой</a:t>
            </a:r>
            <a:r>
              <a:rPr lang="ru-RU" sz="2200" b="1" dirty="0"/>
              <a:t>.</a:t>
            </a:r>
            <a:r>
              <a:rPr lang="ru-RU" sz="2200" dirty="0"/>
              <a:t> Джойс сам создал две графические схемы. </a:t>
            </a:r>
            <a:r>
              <a:rPr lang="ru-RU" sz="2200" dirty="0" smtClean="0"/>
              <a:t>Используйте </a:t>
            </a:r>
            <a:r>
              <a:rPr lang="ru-RU" sz="2200" dirty="0"/>
              <a:t>их, чтобы понять, о чем пойдет речь в главе.</a:t>
            </a:r>
          </a:p>
          <a:p>
            <a:r>
              <a:rPr lang="ru-RU" sz="2200" b="1" dirty="0" smtClean="0"/>
              <a:t>8. </a:t>
            </a:r>
            <a:r>
              <a:rPr lang="ru-RU" sz="2200" b="1" u="sng" dirty="0" smtClean="0"/>
              <a:t>Читайте </a:t>
            </a:r>
            <a:r>
              <a:rPr lang="ru-RU" sz="2200" b="1" u="sng" dirty="0"/>
              <a:t>роман вслух</a:t>
            </a:r>
            <a:r>
              <a:rPr lang="ru-RU" sz="2200" b="1" dirty="0"/>
              <a:t>.</a:t>
            </a:r>
            <a:r>
              <a:rPr lang="ru-RU" sz="2200" dirty="0"/>
              <a:t> Смысл многих каламбуров можно понять только при прослушивании.</a:t>
            </a:r>
          </a:p>
          <a:p>
            <a:r>
              <a:rPr lang="ru-RU" sz="2200" b="1" dirty="0" smtClean="0"/>
              <a:t>9. </a:t>
            </a:r>
            <a:r>
              <a:rPr lang="ru-RU" sz="2200" b="1" u="sng" dirty="0" smtClean="0"/>
              <a:t>Установите </a:t>
            </a:r>
            <a:r>
              <a:rPr lang="ru-RU" sz="2200" b="1" u="sng" dirty="0"/>
              <a:t>расписание</a:t>
            </a:r>
            <a:r>
              <a:rPr lang="ru-RU" sz="2200" b="1" dirty="0"/>
              <a:t>.</a:t>
            </a:r>
            <a:r>
              <a:rPr lang="ru-RU" sz="2200" dirty="0"/>
              <a:t> Чтение этого романа – дело непростое, поэтому следует составить расписания для чтения, иначе есть риск, что вы сдадитесь раньше времени.</a:t>
            </a:r>
          </a:p>
          <a:p>
            <a:r>
              <a:rPr lang="ru-RU" sz="2200" b="1" dirty="0" smtClean="0"/>
              <a:t>10. </a:t>
            </a:r>
            <a:r>
              <a:rPr lang="ru-RU" sz="2200" b="1" u="sng" dirty="0" smtClean="0"/>
              <a:t>Прочитайте </a:t>
            </a:r>
            <a:r>
              <a:rPr lang="ru-RU" sz="2200" b="1" u="sng" dirty="0"/>
              <a:t>другие работы Джеймса Джойса перед тем, как читать «Улисса».</a:t>
            </a:r>
            <a:r>
              <a:rPr lang="ru-RU" sz="2200" dirty="0"/>
              <a:t> Во многих шутках «Улисса» Джойс высмеивает свои произведения «</a:t>
            </a:r>
            <a:r>
              <a:rPr lang="ru-RU" sz="2200" dirty="0" err="1"/>
              <a:t>Дублинцы</a:t>
            </a:r>
            <a:r>
              <a:rPr lang="ru-RU" sz="2200" dirty="0"/>
              <a:t>» и «Портрет художника в юности», поэтому, прочитав их заранее, вы получите представление о стиле Джойса и приобретете фоновые знания для понимая шуток в «Улиссе».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435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620688"/>
            <a:ext cx="6194648" cy="5094312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11. </a:t>
            </a:r>
            <a:r>
              <a:rPr lang="ru-RU" b="1" u="sng" dirty="0" smtClean="0"/>
              <a:t>Делайте </a:t>
            </a:r>
            <a:r>
              <a:rPr lang="ru-RU" b="1" u="sng" dirty="0"/>
              <a:t>заметки</a:t>
            </a:r>
            <a:r>
              <a:rPr lang="ru-RU" b="1" dirty="0"/>
              <a:t>.</a:t>
            </a:r>
            <a:r>
              <a:rPr lang="ru-RU" dirty="0"/>
              <a:t> Как только вы поняли какую-либо шутку, выпишите ее на полях. Это поможет пониманию других похожих шуток.</a:t>
            </a:r>
          </a:p>
          <a:p>
            <a:r>
              <a:rPr lang="ru-RU" b="1" dirty="0" smtClean="0"/>
              <a:t>12. </a:t>
            </a:r>
            <a:r>
              <a:rPr lang="ru-RU" b="1" u="sng" dirty="0" smtClean="0"/>
              <a:t>Смейтесь</a:t>
            </a:r>
            <a:r>
              <a:rPr lang="ru-RU" b="1" dirty="0"/>
              <a:t>.</a:t>
            </a:r>
            <a:r>
              <a:rPr lang="ru-RU" dirty="0"/>
              <a:t> Это комический роман. Смейтесь вслух. Смейтесь над всем. Это смешно.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267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/>
              <a:t>Советы</a:t>
            </a:r>
            <a:br>
              <a:rPr lang="ru-RU" sz="2800" b="1" u="sng" dirty="0"/>
            </a:br>
            <a:endParaRPr lang="ru-RU" sz="28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1196752"/>
            <a:ext cx="6266656" cy="45182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800" dirty="0" smtClean="0"/>
              <a:t>Не </a:t>
            </a:r>
            <a:r>
              <a:rPr lang="ru-RU" sz="1800" dirty="0"/>
              <a:t>падайте духом! Это не самая простая задача, но она вам все же по плечу.</a:t>
            </a:r>
          </a:p>
          <a:p>
            <a:r>
              <a:rPr lang="ru-RU" sz="1800" dirty="0"/>
              <a:t>Читайте роман вместе с друзьями. Две головы лучше, чем одна, особенно при разгадывании сложных каламбуров, употребляемых Джеймс Джойсом.</a:t>
            </a:r>
          </a:p>
          <a:p>
            <a:r>
              <a:rPr lang="ru-RU" sz="1800" dirty="0"/>
              <a:t>Мне было 16, когда я впервые прочитал «Улисса». Если 16-летний подросток в состоянии это сделать, то у вас точно получится</a:t>
            </a:r>
            <a:r>
              <a:rPr lang="ru-RU" sz="1800" dirty="0" smtClean="0"/>
              <a:t>.</a:t>
            </a:r>
          </a:p>
          <a:p>
            <a:r>
              <a:rPr lang="ru-RU" sz="2400" b="1" u="sng" dirty="0"/>
              <a:t>Предупреждения</a:t>
            </a:r>
          </a:p>
          <a:p>
            <a:r>
              <a:rPr lang="ru-RU" sz="1800" dirty="0"/>
              <a:t>Если вы начнете читать «Улисса», вы начнете говорить об «Улиссе», а когда вы говорите об «Улиссе», есть риск потерять друзей</a:t>
            </a:r>
            <a:r>
              <a:rPr lang="ru-RU" sz="1800" dirty="0" smtClean="0"/>
              <a:t>.</a:t>
            </a:r>
          </a:p>
          <a:p>
            <a:r>
              <a:rPr lang="ru-RU" sz="2400" b="1" u="sng" dirty="0"/>
              <a:t>Что вам понадобится</a:t>
            </a:r>
          </a:p>
          <a:p>
            <a:r>
              <a:rPr lang="ru-RU" sz="1800" dirty="0"/>
              <a:t>Роман «Улисс».</a:t>
            </a:r>
          </a:p>
          <a:p>
            <a:r>
              <a:rPr lang="ru-RU" sz="1800" dirty="0"/>
              <a:t>Время.</a:t>
            </a:r>
          </a:p>
          <a:p>
            <a:r>
              <a:rPr lang="ru-RU" sz="1800" dirty="0"/>
              <a:t>Ручка для заметок.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1832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086600" cy="731838"/>
          </a:xfrm>
        </p:spPr>
        <p:txBody>
          <a:bodyPr/>
          <a:lstStyle/>
          <a:p>
            <a:r>
              <a:rPr lang="ru-RU" b="1" dirty="0" smtClean="0"/>
              <a:t>«Поток сознания»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08510"/>
            <a:ext cx="6048672" cy="4525963"/>
          </a:xfrm>
        </p:spPr>
        <p:txBody>
          <a:bodyPr/>
          <a:lstStyle/>
          <a:p>
            <a:r>
              <a:rPr lang="ru-RU" sz="2000" dirty="0" smtClean="0"/>
              <a:t>Тут просто надо знать, какие приемы использовал Федерико Феллини в своем кинематографе. Один из них – </a:t>
            </a:r>
            <a:r>
              <a:rPr lang="ru-RU" sz="2000" b="1" dirty="0" smtClean="0"/>
              <a:t>«поток сознания». </a:t>
            </a:r>
            <a:r>
              <a:rPr lang="ru-RU" sz="2000" dirty="0"/>
              <a:t>Герой Марчелло Мастроянни плавно переходит от </a:t>
            </a:r>
            <a:r>
              <a:rPr lang="ru-RU" sz="2000" dirty="0" smtClean="0"/>
              <a:t>действительного … </a:t>
            </a:r>
            <a:r>
              <a:rPr lang="ru-RU" sz="2000" dirty="0"/>
              <a:t>к </a:t>
            </a:r>
            <a:r>
              <a:rPr lang="ru-RU" sz="2000" dirty="0" smtClean="0"/>
              <a:t>желаемому (без всяких предупреждений со стороны режиссера)</a:t>
            </a:r>
          </a:p>
          <a:p>
            <a:r>
              <a:rPr lang="ru-RU" sz="2000" b="1" i="1" dirty="0" smtClean="0"/>
              <a:t>«Сознание</a:t>
            </a:r>
            <a:r>
              <a:rPr lang="ru-RU" sz="2000" b="1" i="1" dirty="0"/>
              <a:t> — это поток, река, в которой мысли, ощущения, воспоминания, внезапные ассоциации постоянно перебивают друг друга и причудливо, «нелогично» переплетаются</a:t>
            </a:r>
            <a:r>
              <a:rPr lang="ru-RU" sz="2000" b="1" i="1" dirty="0" smtClean="0"/>
              <a:t>».</a:t>
            </a:r>
            <a:r>
              <a:rPr lang="ru-RU" sz="2000" i="1" dirty="0" smtClean="0"/>
              <a:t>  </a:t>
            </a:r>
            <a:r>
              <a:rPr lang="ru-RU" sz="2000" dirty="0" smtClean="0"/>
              <a:t>Уильям Джеймс</a:t>
            </a:r>
          </a:p>
          <a:p>
            <a:r>
              <a:rPr lang="ru-RU" sz="2000" dirty="0" smtClean="0"/>
              <a:t>Великий итальянский кинорежиссер использует этот изначально литературный прием в кино.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713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ost-gazette.com/image/2014/09/05/ca49,71,1114,1426/James-Joy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447113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2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394525" cy="731838"/>
          </a:xfrm>
        </p:spPr>
        <p:txBody>
          <a:bodyPr/>
          <a:lstStyle/>
          <a:p>
            <a:pPr algn="ctr"/>
            <a:r>
              <a:rPr lang="ru-RU" sz="3200" b="1" dirty="0" smtClean="0"/>
              <a:t>«Книга, которую нельзя прочесть» - так говорят многие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525" y="2204864"/>
            <a:ext cx="5257800" cy="3921299"/>
          </a:xfrm>
        </p:spPr>
        <p:txBody>
          <a:bodyPr/>
          <a:lstStyle/>
          <a:p>
            <a:r>
              <a:rPr lang="ru-RU" dirty="0"/>
              <a:t>Центральное произведение «потока сознания» в литературе — «Улисс» (1922) </a:t>
            </a:r>
            <a:r>
              <a:rPr lang="ru-RU" dirty="0" smtClean="0"/>
              <a:t>Джеймса Джойса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69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064896" cy="731838"/>
          </a:xfrm>
        </p:spPr>
        <p:txBody>
          <a:bodyPr/>
          <a:lstStyle/>
          <a:p>
            <a:pPr algn="ctr"/>
            <a:r>
              <a:rPr lang="ru-RU" sz="2800" b="1" dirty="0" smtClean="0"/>
              <a:t>Действительно, это очень солидный том, </a:t>
            </a:r>
            <a:br>
              <a:rPr lang="ru-RU" sz="2800" b="1" dirty="0" smtClean="0"/>
            </a:br>
            <a:r>
              <a:rPr lang="ru-RU" sz="2800" b="1" dirty="0" smtClean="0"/>
              <a:t>и чтение его не обещает быть легким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56792"/>
            <a:ext cx="329508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964883" cy="731838"/>
          </a:xfrm>
        </p:spPr>
        <p:txBody>
          <a:bodyPr/>
          <a:lstStyle/>
          <a:p>
            <a:pPr algn="ctr"/>
            <a:r>
              <a:rPr lang="ru-RU" b="1" dirty="0" smtClean="0"/>
              <a:t>Но давайте сначала познакомимся немного </a:t>
            </a:r>
            <a:br>
              <a:rPr lang="ru-RU" b="1" dirty="0" smtClean="0"/>
            </a:br>
            <a:r>
              <a:rPr lang="ru-RU" b="1" dirty="0" smtClean="0"/>
              <a:t>с писателем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7733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24800" cy="724942"/>
          </a:xfrm>
        </p:spPr>
        <p:txBody>
          <a:bodyPr/>
          <a:lstStyle/>
          <a:p>
            <a:pPr algn="ctr"/>
            <a:r>
              <a:rPr lang="ru-RU" sz="3600" b="1" dirty="0" smtClean="0"/>
              <a:t>Джеймс Джойс (1882 - 1941)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283968" y="1556792"/>
            <a:ext cx="4464496" cy="122413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 </a:t>
            </a:r>
            <a:r>
              <a:rPr lang="ru-RU" sz="2000" dirty="0"/>
              <a:t>ирландский </a:t>
            </a:r>
            <a:r>
              <a:rPr lang="ru-RU" sz="2000" dirty="0" smtClean="0"/>
              <a:t>писатель и</a:t>
            </a:r>
            <a:r>
              <a:rPr lang="ru-RU" sz="2000" dirty="0"/>
              <a:t> поэт, представитель </a:t>
            </a:r>
            <a:r>
              <a:rPr lang="ru-RU" sz="2000" dirty="0" smtClean="0"/>
              <a:t>модернизма</a:t>
            </a:r>
            <a:endParaRPr lang="ru-RU" sz="2000" dirty="0"/>
          </a:p>
        </p:txBody>
      </p:sp>
      <p:pic>
        <p:nvPicPr>
          <p:cNvPr id="1026" name="Picture 2" descr="http://thoughtgallery.org/wp-content/uploads/2015/03/tumblr_m3yk7p1IvP1rw3fqbo1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4075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086600" cy="731838"/>
          </a:xfrm>
        </p:spPr>
        <p:txBody>
          <a:bodyPr/>
          <a:lstStyle/>
          <a:p>
            <a:pPr algn="ctr"/>
            <a:r>
              <a:rPr lang="ru-RU" b="1" dirty="0" smtClean="0"/>
              <a:t>Модернизм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6120679" cy="4525963"/>
          </a:xfrm>
        </p:spPr>
        <p:txBody>
          <a:bodyPr/>
          <a:lstStyle/>
          <a:p>
            <a:r>
              <a:rPr lang="ru-RU" sz="2000" dirty="0"/>
              <a:t> </a:t>
            </a:r>
            <a:r>
              <a:rPr lang="ru-RU" sz="2400" dirty="0" smtClean="0"/>
              <a:t>(от</a:t>
            </a:r>
            <a:r>
              <a:rPr lang="ru-RU" sz="2400" dirty="0"/>
              <a:t> </a:t>
            </a:r>
            <a:r>
              <a:rPr lang="ru-RU" sz="2400" dirty="0">
                <a:hlinkClick r:id="rId2" tooltip="Латинский язык"/>
              </a:rPr>
              <a:t>лат.</a:t>
            </a:r>
            <a:r>
              <a:rPr lang="ru-RU" sz="2400" dirty="0"/>
              <a:t> </a:t>
            </a:r>
            <a:r>
              <a:rPr lang="ru-RU" sz="2400" i="1" dirty="0" err="1"/>
              <a:t>modernus</a:t>
            </a:r>
            <a:r>
              <a:rPr lang="ru-RU" sz="2400" dirty="0"/>
              <a:t> — «современный, недавний») — направление в искусстве конца XIX — начала XX века, характеризующееся разрывом с предшествующим историческим опытом художественного творчества, стремлением утвердить новые, нетрадиционные начала в искусстве, непрерывным обновлением художественных форм</a:t>
            </a:r>
          </a:p>
        </p:txBody>
      </p:sp>
    </p:spTree>
    <p:extLst>
      <p:ext uri="{BB962C8B-B14F-4D97-AF65-F5344CB8AC3E}">
        <p14:creationId xmlns:p14="http://schemas.microsoft.com/office/powerpoint/2010/main" val="706860923"/>
      </p:ext>
    </p:extLst>
  </p:cSld>
  <p:clrMapOvr>
    <a:masterClrMapping/>
  </p:clrMapOvr>
</p:sld>
</file>

<file path=ppt/theme/theme1.xml><?xml version="1.0" encoding="utf-8"?>
<a:theme xmlns:a="http://schemas.openxmlformats.org/drawingml/2006/main" name="Stack of books design templat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Stack of books design template</Template>
  <TotalTime>417</TotalTime>
  <Words>1308</Words>
  <Application>Microsoft Office PowerPoint</Application>
  <PresentationFormat>Экран (4:3)</PresentationFormat>
  <Paragraphs>118</Paragraphs>
  <Slides>40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Calibri</vt:lpstr>
      <vt:lpstr>Century Gothic</vt:lpstr>
      <vt:lpstr>Stack of books design template</vt:lpstr>
      <vt:lpstr>Джеймс Джойс «УЛИСС» (1922)</vt:lpstr>
      <vt:lpstr>Почему Джойс?</vt:lpstr>
      <vt:lpstr>« 8 с половиной (8 ½)»  (реж. Федерико Феллини)</vt:lpstr>
      <vt:lpstr>«Поток сознания»</vt:lpstr>
      <vt:lpstr>«Книга, которую нельзя прочесть» - так говорят многие</vt:lpstr>
      <vt:lpstr>Действительно, это очень солидный том,  и чтение его не обещает быть легким</vt:lpstr>
      <vt:lpstr>Но давайте сначала познакомимся немного  с писателем</vt:lpstr>
      <vt:lpstr>Джеймс Джойс (1882 - 1941)</vt:lpstr>
      <vt:lpstr>Модернизм</vt:lpstr>
      <vt:lpstr>Ирландия</vt:lpstr>
      <vt:lpstr>«Улисс»</vt:lpstr>
      <vt:lpstr>Важно</vt:lpstr>
      <vt:lpstr>Гомер «Одиссея»</vt:lpstr>
      <vt:lpstr>Главные герои "Улисса"</vt:lpstr>
      <vt:lpstr>Главные герои "Улисса"</vt:lpstr>
      <vt:lpstr>Главные герои "Улисса"</vt:lpstr>
      <vt:lpstr>16 июня 1904 года, четверг</vt:lpstr>
      <vt:lpstr>«Нора» (2000), реж. – Пат Мёрфи</vt:lpstr>
      <vt:lpstr>Дублин</vt:lpstr>
      <vt:lpstr>Сюжет</vt:lpstr>
      <vt:lpstr>Блумсдэй </vt:lpstr>
      <vt:lpstr>3 стиля в романе</vt:lpstr>
      <vt:lpstr>Первый</vt:lpstr>
      <vt:lpstr>Второй</vt:lpstr>
      <vt:lpstr>Третий</vt:lpstr>
      <vt:lpstr>Новая литературная техника Джойса</vt:lpstr>
      <vt:lpstr>Как прочитать роман «Улисс» – несколько советов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Советы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Джеймс Джойс</dc:title>
  <dc:creator>Акчори</dc:creator>
  <cp:lastModifiedBy>User</cp:lastModifiedBy>
  <cp:revision>27</cp:revision>
  <dcterms:created xsi:type="dcterms:W3CDTF">2015-11-20T09:02:34Z</dcterms:created>
  <dcterms:modified xsi:type="dcterms:W3CDTF">2020-04-15T14:08:20Z</dcterms:modified>
</cp:coreProperties>
</file>