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3" r:id="rId17"/>
    <p:sldId id="275" r:id="rId18"/>
    <p:sldId id="274" r:id="rId19"/>
    <p:sldId id="276" r:id="rId20"/>
    <p:sldId id="278" r:id="rId21"/>
    <p:sldId id="279" r:id="rId22"/>
    <p:sldId id="280" r:id="rId23"/>
    <p:sldId id="281" r:id="rId24"/>
    <p:sldId id="277" r:id="rId25"/>
    <p:sldId id="282" r:id="rId26"/>
    <p:sldId id="283" r:id="rId27"/>
    <p:sldId id="286" r:id="rId28"/>
    <p:sldId id="287" r:id="rId29"/>
    <p:sldId id="288" r:id="rId30"/>
    <p:sldId id="289" r:id="rId31"/>
    <p:sldId id="284" r:id="rId32"/>
    <p:sldId id="285" r:id="rId33"/>
    <p:sldId id="272" r:id="rId34"/>
    <p:sldId id="271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5359" y="2257974"/>
            <a:ext cx="7469746" cy="1515533"/>
          </a:xfrm>
        </p:spPr>
        <p:txBody>
          <a:bodyPr/>
          <a:lstStyle/>
          <a:p>
            <a:r>
              <a:rPr lang="ru-RU" b="1" dirty="0" smtClean="0"/>
              <a:t>Знаменитые </a:t>
            </a:r>
            <a:br>
              <a:rPr lang="ru-RU" b="1" dirty="0" smtClean="0"/>
            </a:br>
            <a:r>
              <a:rPr lang="ru-RU" b="1" dirty="0" smtClean="0"/>
              <a:t>растения и животные </a:t>
            </a:r>
            <a:br>
              <a:rPr lang="ru-RU" b="1" dirty="0" smtClean="0"/>
            </a:br>
            <a:r>
              <a:rPr lang="ru-RU" b="1" dirty="0" smtClean="0"/>
              <a:t>Древнего Египта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7" y="4121236"/>
            <a:ext cx="6815669" cy="132080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Тема 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64341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Писцы в Древнем Египте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9279" y="2608448"/>
            <a:ext cx="5873836" cy="374314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Сейчас писать умеют все, а в </a:t>
            </a:r>
            <a:r>
              <a:rPr lang="ru-RU" dirty="0"/>
              <a:t>Древнем </a:t>
            </a:r>
            <a:r>
              <a:rPr lang="ru-RU" dirty="0" smtClean="0"/>
              <a:t>Египте это был  </a:t>
            </a:r>
            <a:r>
              <a:rPr lang="ru-RU" b="1" u="sng" dirty="0"/>
              <a:t>привилегированный</a:t>
            </a:r>
            <a:r>
              <a:rPr lang="ru-RU" dirty="0"/>
              <a:t> </a:t>
            </a:r>
            <a:r>
              <a:rPr lang="ru-RU" dirty="0" smtClean="0"/>
              <a:t>класс общества, так как грамотными были только избранные.</a:t>
            </a:r>
          </a:p>
          <a:p>
            <a:r>
              <a:rPr lang="ru-RU" dirty="0" smtClean="0"/>
              <a:t> Писцы были учителями, счетоводами, переводчиками, секретарями, а самые высшие из них занимали  высокие государственные посты.</a:t>
            </a:r>
          </a:p>
          <a:p>
            <a:r>
              <a:rPr lang="ru-RU" dirty="0"/>
              <a:t>Образование в Древнем Египте высоко ценилось, но получить его могли не все. Дети часто наследовали профессии своих </a:t>
            </a:r>
            <a:r>
              <a:rPr lang="ru-RU" dirty="0" smtClean="0"/>
              <a:t>отцов.</a:t>
            </a:r>
            <a:endParaRPr lang="ru-RU" dirty="0"/>
          </a:p>
          <a:p>
            <a:r>
              <a:rPr lang="ru-RU" dirty="0"/>
              <a:t>Зданий школ  не было, учились при храмах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6502" y="2026298"/>
            <a:ext cx="3189866" cy="4354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6054" y="5889931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Инструменты писца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4598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1825" y="660160"/>
            <a:ext cx="9917804" cy="1303867"/>
          </a:xfrm>
        </p:spPr>
        <p:txBody>
          <a:bodyPr>
            <a:noAutofit/>
          </a:bodyPr>
          <a:lstStyle/>
          <a:p>
            <a:r>
              <a:rPr lang="ru-RU" b="1" dirty="0"/>
              <a:t>Поучение </a:t>
            </a:r>
            <a:r>
              <a:rPr lang="ru-RU" b="1" dirty="0" smtClean="0"/>
              <a:t>мудреца </a:t>
            </a:r>
            <a:r>
              <a:rPr lang="ru-RU" b="1" dirty="0" err="1" smtClean="0"/>
              <a:t>Ахтоя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своему сыну </a:t>
            </a:r>
            <a:r>
              <a:rPr lang="ru-RU" b="1" dirty="0" err="1"/>
              <a:t>Пепи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55345" y="2556932"/>
            <a:ext cx="4341251" cy="3318936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«…Смотри, нет должности, где бы не было начальника, кроме должности писца — ибо он сам начальник</a:t>
            </a:r>
            <a:r>
              <a:rPr lang="ru-RU" b="1" i="1" dirty="0" smtClean="0"/>
              <a:t>…»</a:t>
            </a:r>
          </a:p>
          <a:p>
            <a:r>
              <a:rPr lang="ru-RU" dirty="0"/>
              <a:t>Отец наставляет сына о важности и полезности образования писца, чья профессия уважаема, хорошо оплачиваема.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1" y="2556932"/>
            <a:ext cx="4405110" cy="35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341" y="763191"/>
            <a:ext cx="5550794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Статуя царского писца </a:t>
            </a:r>
            <a:r>
              <a:rPr lang="ru-RU" b="1" dirty="0" err="1" smtClean="0"/>
              <a:t>Каи</a:t>
            </a:r>
            <a:r>
              <a:rPr lang="ru-RU" b="1" dirty="0" smtClean="0"/>
              <a:t> (</a:t>
            </a:r>
            <a:r>
              <a:rPr lang="ru-RU" b="1" dirty="0" err="1" smtClean="0"/>
              <a:t>ок</a:t>
            </a:r>
            <a:r>
              <a:rPr lang="ru-RU" b="1" dirty="0" smtClean="0"/>
              <a:t>. </a:t>
            </a:r>
            <a:r>
              <a:rPr lang="ru-RU" b="1" dirty="0"/>
              <a:t>2500 </a:t>
            </a:r>
            <a:r>
              <a:rPr lang="ru-RU" b="1" dirty="0" smtClean="0"/>
              <a:t>г. </a:t>
            </a:r>
            <a:r>
              <a:rPr lang="ru-RU" b="1" dirty="0"/>
              <a:t>до </a:t>
            </a:r>
            <a:r>
              <a:rPr lang="ru-RU" b="1" dirty="0" smtClean="0"/>
              <a:t>н.э.), </a:t>
            </a:r>
            <a:r>
              <a:rPr lang="ru-RU" b="1" dirty="0"/>
              <a:t>Лувр, Париж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2772" y="2737236"/>
            <a:ext cx="3800338" cy="3318936"/>
          </a:xfrm>
        </p:spPr>
        <p:txBody>
          <a:bodyPr/>
          <a:lstStyle/>
          <a:p>
            <a:r>
              <a:rPr lang="ru-RU" dirty="0" smtClean="0"/>
              <a:t>Это </a:t>
            </a:r>
            <a:r>
              <a:rPr lang="ru-RU" dirty="0"/>
              <a:t>одна из самых знаменитых статуй, изображающих писца в типичной позе - сидящим со скрещенными ногами, со свитком папируса на коленях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45" y="651143"/>
            <a:ext cx="4102927" cy="56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3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2" y="625776"/>
            <a:ext cx="7497677" cy="56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120" y="788949"/>
            <a:ext cx="5020076" cy="1303867"/>
          </a:xfrm>
        </p:spPr>
        <p:txBody>
          <a:bodyPr>
            <a:noAutofit/>
          </a:bodyPr>
          <a:lstStyle/>
          <a:p>
            <a:r>
              <a:rPr lang="ru-RU" b="1" dirty="0" smtClean="0"/>
              <a:t>Посмотрите, какое у него умное и внимательное лицо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10" y="519112"/>
            <a:ext cx="5715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5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Но вернемся к растениям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92255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Лотос – священный цветок </a:t>
            </a:r>
            <a:br>
              <a:rPr lang="ru-RU" b="1" dirty="0" smtClean="0"/>
            </a:br>
            <a:r>
              <a:rPr lang="ru-RU" b="1" dirty="0" smtClean="0"/>
              <a:t>Древнего Египта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Верхнему Египту лотос служил эмблемой. 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Древнем Египте были известны </a:t>
            </a:r>
            <a:r>
              <a:rPr lang="ru-RU" b="1" u="sng" dirty="0"/>
              <a:t>два </a:t>
            </a:r>
            <a:r>
              <a:rPr lang="ru-RU" b="1" u="sng" dirty="0" smtClean="0"/>
              <a:t>вида </a:t>
            </a:r>
            <a:r>
              <a:rPr lang="ru-RU" b="1" u="sng" dirty="0"/>
              <a:t>водяной лилии</a:t>
            </a:r>
            <a:r>
              <a:rPr lang="ru-RU" dirty="0"/>
              <a:t>, которая по старинке в египтологической литературе </a:t>
            </a:r>
            <a:r>
              <a:rPr lang="ru-RU" dirty="0" smtClean="0"/>
              <a:t>именуется </a:t>
            </a:r>
            <a:r>
              <a:rPr lang="ru-RU" dirty="0"/>
              <a:t>«лотосом»: </a:t>
            </a:r>
            <a:r>
              <a:rPr lang="ru-RU" b="1" dirty="0"/>
              <a:t>белая</a:t>
            </a:r>
            <a:r>
              <a:rPr lang="ru-RU" dirty="0"/>
              <a:t> (</a:t>
            </a:r>
            <a:r>
              <a:rPr lang="ru-RU" dirty="0" err="1"/>
              <a:t>Nymphaea</a:t>
            </a:r>
            <a:r>
              <a:rPr lang="ru-RU" dirty="0"/>
              <a:t> </a:t>
            </a:r>
            <a:r>
              <a:rPr lang="ru-RU" dirty="0" err="1"/>
              <a:t>lotus</a:t>
            </a:r>
            <a:r>
              <a:rPr lang="ru-RU" dirty="0"/>
              <a:t>) и </a:t>
            </a:r>
            <a:r>
              <a:rPr lang="ru-RU" b="1" dirty="0"/>
              <a:t>голубая</a:t>
            </a:r>
            <a:r>
              <a:rPr lang="ru-RU" dirty="0"/>
              <a:t> (</a:t>
            </a:r>
            <a:r>
              <a:rPr lang="ru-RU" dirty="0" err="1"/>
              <a:t>Nymphaea</a:t>
            </a:r>
            <a:r>
              <a:rPr lang="ru-RU" dirty="0"/>
              <a:t> </a:t>
            </a:r>
            <a:r>
              <a:rPr lang="ru-RU" dirty="0" err="1"/>
              <a:t>cerulea</a:t>
            </a:r>
            <a:r>
              <a:rPr lang="ru-RU" dirty="0" smtClean="0"/>
              <a:t>). Розовый лотос был завезен гораздо позднее.</a:t>
            </a:r>
          </a:p>
          <a:p>
            <a:r>
              <a:rPr lang="ru-RU" dirty="0"/>
              <a:t> </a:t>
            </a:r>
            <a:r>
              <a:rPr lang="ru-RU" dirty="0" smtClean="0"/>
              <a:t>То есть, это не совсем лотос, хотя его так и называют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6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142" y="875764"/>
            <a:ext cx="4109432" cy="1303867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Белый лотос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95" y="1017431"/>
            <a:ext cx="6084005" cy="47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3380" y="763192"/>
            <a:ext cx="3954885" cy="1303867"/>
          </a:xfrm>
        </p:spPr>
        <p:txBody>
          <a:bodyPr/>
          <a:lstStyle/>
          <a:p>
            <a:r>
              <a:rPr lang="ru-RU" b="1" dirty="0"/>
              <a:t>Голубой лотос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" y="998112"/>
            <a:ext cx="6316363" cy="47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2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9429" y="750311"/>
            <a:ext cx="5307167" cy="1303867"/>
          </a:xfrm>
        </p:spPr>
        <p:txBody>
          <a:bodyPr>
            <a:noAutofit/>
          </a:bodyPr>
          <a:lstStyle/>
          <a:p>
            <a:r>
              <a:rPr lang="ru-RU" b="1" dirty="0"/>
              <a:t>Ожерелье в виде лунной ладьи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47007" y="2556932"/>
            <a:ext cx="5049589" cy="33189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Все увидели лотос?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r="204" b="4516"/>
          <a:stretch/>
        </p:blipFill>
        <p:spPr>
          <a:xfrm>
            <a:off x="837128" y="566486"/>
            <a:ext cx="4409940" cy="56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8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Вспомните, что это такое?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48" y="2498501"/>
            <a:ext cx="2335564" cy="3683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86" y="2584375"/>
            <a:ext cx="5399925" cy="35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94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795" y="673039"/>
            <a:ext cx="3800338" cy="1303867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Колонны растительной формы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0964" y="2634205"/>
            <a:ext cx="3092000" cy="33189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Древнем Египте возводили колонны, имитирующие растительные формы – цветы и стебли папируса, лотоса в раскрытом и сложенном виде; листья пальмы</a:t>
            </a:r>
            <a:endParaRPr lang="ru-RU" dirty="0"/>
          </a:p>
        </p:txBody>
      </p:sp>
      <p:pic>
        <p:nvPicPr>
          <p:cNvPr id="4" name="Picture 8" descr="Древнеегипетские колонны - Картинка 14900/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6" y="673039"/>
            <a:ext cx="4485825" cy="552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03" y="741648"/>
            <a:ext cx="2837417" cy="3785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1423" y="486821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Пальмовидная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1966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/>
              <a:t>Фауна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352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9200881" cy="33189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Животный мир очень обильно присутствует в древнеегипетском искусстве, особенно в изображениях богов.</a:t>
            </a:r>
          </a:p>
          <a:p>
            <a:r>
              <a:rPr lang="ru-RU" sz="3600" dirty="0" smtClean="0"/>
              <a:t>Начнем с самых небольших существ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8948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977" y="1136680"/>
            <a:ext cx="9601196" cy="988336"/>
          </a:xfrm>
        </p:spPr>
        <p:txBody>
          <a:bodyPr>
            <a:noAutofit/>
          </a:bodyPr>
          <a:lstStyle/>
          <a:p>
            <a:r>
              <a:rPr lang="ru-RU" sz="5400" b="1" dirty="0"/>
              <a:t>Священный скарабей</a:t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1407" y="2556932"/>
            <a:ext cx="4135189" cy="3727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Скарабей — один из самых почитаемых символов Древнего Египта. </a:t>
            </a:r>
            <a:endParaRPr lang="ru-RU" dirty="0" smtClean="0"/>
          </a:p>
          <a:p>
            <a:r>
              <a:rPr lang="ru-RU" dirty="0" smtClean="0"/>
              <a:t>Скарабей </a:t>
            </a:r>
            <a:r>
              <a:rPr lang="ru-RU" dirty="0"/>
              <a:t>перекатывает свой шарик навоза с яйцами с востока на запад, пока зародыши не созреют и не появятся на свет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Что напоминает шарик навоза?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63" y="2430418"/>
            <a:ext cx="6054144" cy="3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6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740" y="982132"/>
            <a:ext cx="4276857" cy="13038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Пектораль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форме скарабея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3" y="982132"/>
            <a:ext cx="5669771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8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672" y="827585"/>
            <a:ext cx="9601196" cy="1303867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Священный ибис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4439" y="2556932"/>
            <a:ext cx="4032158" cy="3318936"/>
          </a:xfrm>
        </p:spPr>
        <p:txBody>
          <a:bodyPr/>
          <a:lstStyle/>
          <a:p>
            <a:r>
              <a:rPr lang="ru-RU" dirty="0"/>
              <a:t>Это, как правило, </a:t>
            </a:r>
            <a:r>
              <a:rPr lang="ru-RU" dirty="0" smtClean="0"/>
              <a:t>водные </a:t>
            </a:r>
            <a:r>
              <a:rPr lang="ru-RU" dirty="0"/>
              <a:t>птицы с длинными изогнутыми клювами.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2408592"/>
            <a:ext cx="4906171" cy="39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6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25" y="1368379"/>
            <a:ext cx="3659530" cy="4766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43" b="6917"/>
          <a:stretch/>
        </p:blipFill>
        <p:spPr>
          <a:xfrm>
            <a:off x="7057622" y="1313645"/>
            <a:ext cx="3309871" cy="48761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8795" y="428342"/>
            <a:ext cx="10251582" cy="9883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/>
              <a:t>Найдите, как звали бога с головой ибиса</a:t>
            </a:r>
            <a:br>
              <a:rPr lang="ru-RU" sz="4000" b="1" dirty="0" smtClean="0"/>
            </a:b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6190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479856"/>
            <a:ext cx="9601196" cy="1303867"/>
          </a:xfrm>
        </p:spPr>
        <p:txBody>
          <a:bodyPr/>
          <a:lstStyle/>
          <a:p>
            <a:r>
              <a:rPr lang="ru-RU" sz="5400" b="1" dirty="0" smtClean="0"/>
              <a:t>Шакал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6861" y="2556932"/>
            <a:ext cx="4289735" cy="3318936"/>
          </a:xfrm>
        </p:spPr>
        <p:txBody>
          <a:bodyPr/>
          <a:lstStyle/>
          <a:p>
            <a:r>
              <a:rPr lang="ru-RU" dirty="0"/>
              <a:t>В Древнем Египте шакал был одним из особо почитаемых животных; бог Анубис изображался с головой шакала.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06" y="2421227"/>
            <a:ext cx="5749246" cy="38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1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7303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Шакал - олицетворение бога Анубиса -  </a:t>
            </a:r>
            <a:br>
              <a:rPr lang="ru-RU" b="1" dirty="0" smtClean="0"/>
            </a:br>
            <a:r>
              <a:rPr lang="ru-RU" b="1" dirty="0" smtClean="0"/>
              <a:t>из гробницы Тутанхамона (справа)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2" y="2528315"/>
            <a:ext cx="4880892" cy="3658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2686222"/>
            <a:ext cx="5012030" cy="33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6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/>
              <a:t>Павиан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2923" y="2556932"/>
            <a:ext cx="4083673" cy="3318936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од </a:t>
            </a:r>
            <a:r>
              <a:rPr lang="ru-RU" dirty="0"/>
              <a:t>приматов из семейства </a:t>
            </a:r>
            <a:r>
              <a:rPr lang="ru-RU" dirty="0" err="1"/>
              <a:t>мартышковых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367692"/>
            <a:ext cx="4229076" cy="39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</a:t>
            </a:r>
            <a:r>
              <a:rPr lang="ru-RU" b="1" dirty="0" smtClean="0"/>
              <a:t>палетки</a:t>
            </a:r>
            <a:r>
              <a:rPr lang="ru-RU" dirty="0" smtClean="0"/>
              <a:t> – тонкие каменные пластинки для растирания красок, чтобы изготовить косметику (изначально).</a:t>
            </a:r>
          </a:p>
          <a:p>
            <a:r>
              <a:rPr lang="ru-RU" dirty="0" smtClean="0"/>
              <a:t>Обе палетки сделаны в форме </a:t>
            </a:r>
            <a:r>
              <a:rPr lang="ru-RU" b="1" dirty="0" smtClean="0"/>
              <a:t>животных</a:t>
            </a:r>
            <a:r>
              <a:rPr lang="ru-RU" dirty="0" smtClean="0"/>
              <a:t> (определите, каких). Художники и ремесленники часто находят вдохновение в природе: и современные, и древнеегипетские. Чтобы лучше понимать искусство Древнего Египта, давайте познакомимся с некоторыми, наиболее важными для древних египтян представителями флоры и фауны, а также с произведениями, которые с ними связаны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307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545" y="801828"/>
            <a:ext cx="6800045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Бог Тот представлялся египтянам не только в виде ибиса, но и в виде павиана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9" y="682581"/>
            <a:ext cx="3619419" cy="54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4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750312"/>
            <a:ext cx="9601196" cy="1303867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Нильский крокодил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5803" y="2556932"/>
            <a:ext cx="4365938" cy="3318936"/>
          </a:xfrm>
        </p:spPr>
        <p:txBody>
          <a:bodyPr/>
          <a:lstStyle/>
          <a:p>
            <a:r>
              <a:rPr lang="ru-RU" dirty="0"/>
              <a:t>Самый </a:t>
            </a:r>
            <a:r>
              <a:rPr lang="ru-RU" b="1" u="sng" dirty="0"/>
              <a:t>большой</a:t>
            </a:r>
            <a:r>
              <a:rPr lang="ru-RU" dirty="0"/>
              <a:t> из трёх видов крокодилов, обитающих в </a:t>
            </a:r>
            <a:r>
              <a:rPr lang="ru-RU" dirty="0" smtClean="0"/>
              <a:t>Африке (до 5,5 м в длину)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24" y="2459863"/>
            <a:ext cx="5271086" cy="38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38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4" y="1912289"/>
            <a:ext cx="4812118" cy="3651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-3184" b="27325"/>
          <a:stretch/>
        </p:blipFill>
        <p:spPr>
          <a:xfrm>
            <a:off x="5628067" y="1655703"/>
            <a:ext cx="5905614" cy="416455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25641" y="351836"/>
            <a:ext cx="9601196" cy="130386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err="1" smtClean="0"/>
              <a:t>Себек</a:t>
            </a:r>
            <a:r>
              <a:rPr lang="ru-RU" sz="5400" b="1" dirty="0" smtClean="0"/>
              <a:t> – бог воды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39548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245" y="1881396"/>
            <a:ext cx="9228187" cy="1822514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Определите, какие растения </a:t>
            </a:r>
            <a:br>
              <a:rPr lang="ru-RU" sz="4800" b="1" dirty="0" smtClean="0"/>
            </a:br>
            <a:r>
              <a:rPr lang="ru-RU" sz="4800" b="1" dirty="0" smtClean="0"/>
              <a:t>и животные встречаются </a:t>
            </a:r>
            <a:br>
              <a:rPr lang="ru-RU" sz="4800" b="1" dirty="0" smtClean="0"/>
            </a:br>
            <a:r>
              <a:rPr lang="ru-RU" sz="4800" b="1" dirty="0" smtClean="0"/>
              <a:t>в этих произведениях искусства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15067" y="4760451"/>
            <a:ext cx="8158690" cy="63579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/>
              <a:t>Повторение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2880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62" y="802782"/>
            <a:ext cx="4042721" cy="5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721" y="669700"/>
            <a:ext cx="7602174" cy="56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33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571500"/>
            <a:ext cx="73723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r="-36" b="7861"/>
          <a:stretch/>
        </p:blipFill>
        <p:spPr>
          <a:xfrm>
            <a:off x="2047742" y="646434"/>
            <a:ext cx="7972022" cy="55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2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06" t="3693" r="2833" b="4095"/>
          <a:stretch/>
        </p:blipFill>
        <p:spPr>
          <a:xfrm>
            <a:off x="2133599" y="636105"/>
            <a:ext cx="7835243" cy="54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8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2" y="580854"/>
            <a:ext cx="7579285" cy="56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/>
              <a:t>Флора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6387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50953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3/33/Cyperus_papyru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" y="884742"/>
            <a:ext cx="3869922" cy="51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692462" y="570008"/>
            <a:ext cx="5229894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/>
              <a:t>Папирус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82" y="3796408"/>
            <a:ext cx="3944454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642" y="1510392"/>
            <a:ext cx="6077269" cy="17611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47009" y="1683904"/>
            <a:ext cx="5307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Папирус — очень высокое (до 4—5 м) растение с почти безлистными побегами диаметром до 7 см. Стебли </a:t>
            </a:r>
            <a:r>
              <a:rPr lang="ru-RU" sz="2000" u="sng" dirty="0"/>
              <a:t>треугольной</a:t>
            </a:r>
            <a:r>
              <a:rPr lang="ru-RU" sz="2000" dirty="0"/>
              <a:t> формы, </a:t>
            </a:r>
            <a:r>
              <a:rPr lang="ru-RU" sz="2000" dirty="0" smtClean="0"/>
              <a:t>сверху - крупные зонтиковидные соцветия.</a:t>
            </a:r>
          </a:p>
          <a:p>
            <a:r>
              <a:rPr lang="ru-RU" sz="2000" dirty="0" smtClean="0"/>
              <a:t>Сейчас папирус </a:t>
            </a:r>
            <a:r>
              <a:rPr lang="ru-RU" sz="2000" dirty="0"/>
              <a:t>гораздо реже встречается в </a:t>
            </a:r>
            <a:r>
              <a:rPr lang="ru-RU" sz="2000" dirty="0" smtClean="0"/>
              <a:t>долине</a:t>
            </a:r>
            <a:r>
              <a:rPr lang="ru-RU" sz="2000" dirty="0"/>
              <a:t> Нила</a:t>
            </a:r>
          </a:p>
        </p:txBody>
      </p:sp>
    </p:spTree>
    <p:extLst>
      <p:ext uri="{BB962C8B-B14F-4D97-AF65-F5344CB8AC3E}">
        <p14:creationId xmlns:p14="http://schemas.microsoft.com/office/powerpoint/2010/main" val="356467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Изготовление бумаги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Египтяне использовали </a:t>
            </a:r>
            <a:r>
              <a:rPr lang="ru-RU" dirty="0" smtClean="0"/>
              <a:t>папирус </a:t>
            </a:r>
            <a:r>
              <a:rPr lang="ru-RU" dirty="0"/>
              <a:t>в различных целях, главным образом для изготовления </a:t>
            </a:r>
            <a:r>
              <a:rPr lang="ru-RU" dirty="0" smtClean="0"/>
              <a:t>бумаги.</a:t>
            </a:r>
          </a:p>
          <a:p>
            <a:r>
              <a:rPr lang="ru-RU" dirty="0"/>
              <a:t>На бумагу распространилось название папируса во многих европейских языках</a:t>
            </a:r>
            <a:r>
              <a:rPr lang="ru-RU" dirty="0" smtClean="0"/>
              <a:t>. Вспомните, как слово «бумага» звучит по-английски, к примеру.</a:t>
            </a:r>
          </a:p>
          <a:p>
            <a:r>
              <a:rPr lang="ru-RU" dirty="0" smtClean="0"/>
              <a:t>Рассмотрим следующий слайд, чтобы понять этот процесс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56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27" y="489397"/>
            <a:ext cx="8685286" cy="58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428340"/>
            <a:ext cx="9601196" cy="1303867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Структура готового папируса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87" y="2002664"/>
            <a:ext cx="6143223" cy="410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83642"/>
            <a:ext cx="9601196" cy="1303867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Папирус </a:t>
            </a:r>
            <a:r>
              <a:rPr lang="ru-RU" sz="5400" b="1" dirty="0" err="1" smtClean="0"/>
              <a:t>Весткар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63" y="1487509"/>
            <a:ext cx="10941074" cy="43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0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251</TotalTime>
  <Words>518</Words>
  <Application>Microsoft Office PowerPoint</Application>
  <PresentationFormat>Широкоэкранный</PresentationFormat>
  <Paragraphs>62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Arial</vt:lpstr>
      <vt:lpstr>Garamond</vt:lpstr>
      <vt:lpstr>Натуральные материалы</vt:lpstr>
      <vt:lpstr>Знаменитые  растения и животные  Древнего Египта</vt:lpstr>
      <vt:lpstr>Вспомните, что это такое?</vt:lpstr>
      <vt:lpstr>Презентация PowerPoint</vt:lpstr>
      <vt:lpstr>Флора</vt:lpstr>
      <vt:lpstr>Презентация PowerPoint</vt:lpstr>
      <vt:lpstr>Изготовление бумаги</vt:lpstr>
      <vt:lpstr>Презентация PowerPoint</vt:lpstr>
      <vt:lpstr>Структура готового папируса</vt:lpstr>
      <vt:lpstr>Папирус Весткар</vt:lpstr>
      <vt:lpstr>Писцы в Древнем Египте</vt:lpstr>
      <vt:lpstr>Поучение мудреца Ахтоя  своему сыну Пепи</vt:lpstr>
      <vt:lpstr>Статуя царского писца Каи (ок. 2500 г. до н.э.), Лувр, Париж</vt:lpstr>
      <vt:lpstr>Презентация PowerPoint</vt:lpstr>
      <vt:lpstr>Посмотрите, какое у него умное и внимательное лицо</vt:lpstr>
      <vt:lpstr>Но вернемся к растениям</vt:lpstr>
      <vt:lpstr>Лотос – священный цветок  Древнего Египта</vt:lpstr>
      <vt:lpstr>Белый лотос</vt:lpstr>
      <vt:lpstr>Голубой лотос</vt:lpstr>
      <vt:lpstr>Ожерелье в виде лунной ладьи</vt:lpstr>
      <vt:lpstr>Колонны растительной формы</vt:lpstr>
      <vt:lpstr>Фауна</vt:lpstr>
      <vt:lpstr>Презентация PowerPoint</vt:lpstr>
      <vt:lpstr>Священный скарабей </vt:lpstr>
      <vt:lpstr>Пектораль  в форме скарабея</vt:lpstr>
      <vt:lpstr>Священный ибис</vt:lpstr>
      <vt:lpstr>Презентация PowerPoint</vt:lpstr>
      <vt:lpstr>Шакал</vt:lpstr>
      <vt:lpstr>Шакал - олицетворение бога Анубиса -   из гробницы Тутанхамона (справа)</vt:lpstr>
      <vt:lpstr>Павиан </vt:lpstr>
      <vt:lpstr>Бог Тот представлялся египтянам не только в виде ибиса, но и в виде павиана</vt:lpstr>
      <vt:lpstr>Нильский крокодил</vt:lpstr>
      <vt:lpstr>Презентация PowerPoint</vt:lpstr>
      <vt:lpstr>Определите, какие растения  и животные встречаются  в этих произведениях искусства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и животные Древнего Египта</dc:title>
  <dc:creator>User</dc:creator>
  <cp:lastModifiedBy>User</cp:lastModifiedBy>
  <cp:revision>25</cp:revision>
  <dcterms:created xsi:type="dcterms:W3CDTF">2020-04-21T05:33:34Z</dcterms:created>
  <dcterms:modified xsi:type="dcterms:W3CDTF">2020-04-21T12:24:56Z</dcterms:modified>
</cp:coreProperties>
</file>