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287" r:id="rId2"/>
    <p:sldId id="296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6" r:id="rId12"/>
    <p:sldId id="264" r:id="rId13"/>
    <p:sldId id="293" r:id="rId14"/>
    <p:sldId id="267" r:id="rId15"/>
    <p:sldId id="269" r:id="rId16"/>
    <p:sldId id="268" r:id="rId17"/>
    <p:sldId id="270" r:id="rId18"/>
    <p:sldId id="271" r:id="rId19"/>
    <p:sldId id="274" r:id="rId20"/>
    <p:sldId id="272" r:id="rId21"/>
    <p:sldId id="327" r:id="rId22"/>
    <p:sldId id="273" r:id="rId23"/>
    <p:sldId id="276" r:id="rId24"/>
    <p:sldId id="275" r:id="rId25"/>
    <p:sldId id="277" r:id="rId26"/>
    <p:sldId id="278" r:id="rId27"/>
    <p:sldId id="295" r:id="rId28"/>
    <p:sldId id="320" r:id="rId29"/>
    <p:sldId id="279" r:id="rId30"/>
    <p:sldId id="280" r:id="rId31"/>
    <p:sldId id="284" r:id="rId32"/>
    <p:sldId id="283" r:id="rId33"/>
    <p:sldId id="324" r:id="rId34"/>
    <p:sldId id="323" r:id="rId35"/>
    <p:sldId id="285" r:id="rId36"/>
    <p:sldId id="292" r:id="rId37"/>
    <p:sldId id="306" r:id="rId38"/>
    <p:sldId id="307" r:id="rId39"/>
    <p:sldId id="308" r:id="rId40"/>
    <p:sldId id="309" r:id="rId41"/>
    <p:sldId id="334" r:id="rId42"/>
    <p:sldId id="297" r:id="rId43"/>
    <p:sldId id="310" r:id="rId44"/>
    <p:sldId id="300" r:id="rId45"/>
    <p:sldId id="299" r:id="rId46"/>
    <p:sldId id="301" r:id="rId47"/>
    <p:sldId id="328" r:id="rId48"/>
    <p:sldId id="329" r:id="rId49"/>
    <p:sldId id="288" r:id="rId50"/>
    <p:sldId id="298" r:id="rId51"/>
    <p:sldId id="294" r:id="rId52"/>
    <p:sldId id="289" r:id="rId53"/>
    <p:sldId id="291" r:id="rId54"/>
    <p:sldId id="319" r:id="rId55"/>
    <p:sldId id="312" r:id="rId56"/>
    <p:sldId id="313" r:id="rId57"/>
    <p:sldId id="330" r:id="rId58"/>
    <p:sldId id="311" r:id="rId59"/>
    <p:sldId id="315" r:id="rId60"/>
    <p:sldId id="317" r:id="rId61"/>
    <p:sldId id="318" r:id="rId62"/>
    <p:sldId id="304" r:id="rId63"/>
    <p:sldId id="331" r:id="rId64"/>
    <p:sldId id="303" r:id="rId65"/>
    <p:sldId id="316" r:id="rId66"/>
    <p:sldId id="322" r:id="rId67"/>
    <p:sldId id="332" r:id="rId68"/>
    <p:sldId id="305" r:id="rId69"/>
    <p:sldId id="321" r:id="rId70"/>
    <p:sldId id="325" r:id="rId71"/>
    <p:sldId id="314" r:id="rId72"/>
    <p:sldId id="290" r:id="rId73"/>
    <p:sldId id="335" r:id="rId74"/>
    <p:sldId id="336" r:id="rId75"/>
    <p:sldId id="326" r:id="rId76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000" autoAdjust="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56BBDE-60CC-4BCA-81DF-6DF2A214747D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58DC92-80B5-49B8-8E83-E27AE15B0FBF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4EE068-7402-4898-BC96-861A07B79A84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D1FB7-85A1-4968-A176-141AB48EC69E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AE8568-F0F7-4B2A-AAF9-CA74F749D416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70A04C-C960-4BF6-9A19-990360E14D20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E5088D-651E-4E2B-B093-A2ADB9078470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3BC13A-1E14-41F7-9663-6A69A49ED367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9A1AD8-E792-4F5E-839F-FD57E5D4B939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75AE7A-E51C-4CC0-9444-C159148CF1E4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83F1E2-09B8-459C-A20A-DD603957A16A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BA31F4-19AA-476D-B02A-EF2027E94612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D08098-38C2-46E8-BE76-843E09DA60C7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C8FBB3-38E1-44B7-BEC6-5DBA43328B23}" type="datetime1">
              <a:rPr lang="ru-RU" smtClean="0"/>
              <a:t>13.04.2020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apxeo.info/wp-content/uploads/2014/10/tut2005.jp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55" r="21076" b="1951"/>
          <a:stretch/>
        </p:blipFill>
        <p:spPr>
          <a:xfrm>
            <a:off x="0" y="28408"/>
            <a:ext cx="12188825" cy="467913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549796" y="908720"/>
            <a:ext cx="11233248" cy="2667000"/>
          </a:xfrm>
        </p:spPr>
        <p:txBody>
          <a:bodyPr rtlCol="0">
            <a:noAutofit/>
          </a:bodyPr>
          <a:lstStyle/>
          <a:p>
            <a:pPr algn="ctr" rtl="0"/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Искусство Древнего Египта:</a:t>
            </a:r>
            <a:b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Находка гробницы Тутанхамона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06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189723"/>
            <a:ext cx="11881320" cy="11445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Картер не просто копал в Долине Царей, а искал гробницу Тутанхамона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8548" y="1988840"/>
            <a:ext cx="4608512" cy="48691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 smtClean="0"/>
              <a:t>Было мнение, что в Долине Царей уже ничего найти невозможно</a:t>
            </a:r>
          </a:p>
          <a:p>
            <a:r>
              <a:rPr lang="ru-RU" b="1" dirty="0"/>
              <a:t>Однако Картер искал именно захоронение Тутанхамона</a:t>
            </a:r>
            <a:r>
              <a:rPr lang="ru-RU" b="1" dirty="0" smtClean="0"/>
              <a:t>. </a:t>
            </a:r>
            <a:r>
              <a:rPr lang="ru-RU" b="1" dirty="0"/>
              <a:t>Он не мог исчезнуть без следа</a:t>
            </a:r>
            <a:r>
              <a:rPr lang="ru-RU" b="1" dirty="0" smtClean="0"/>
              <a:t>.</a:t>
            </a:r>
          </a:p>
          <a:p>
            <a:r>
              <a:rPr lang="ru-RU" b="1" dirty="0"/>
              <a:t>C 1917 года </a:t>
            </a:r>
            <a:r>
              <a:rPr lang="ru-RU" b="1" u="sng" dirty="0"/>
              <a:t>пять лет </a:t>
            </a:r>
            <a:r>
              <a:rPr lang="ru-RU" b="1" dirty="0"/>
              <a:t>исследователи планомерно </a:t>
            </a:r>
            <a:r>
              <a:rPr lang="ru-RU" b="1" u="sng" dirty="0"/>
              <a:t>расчищали поверхность</a:t>
            </a:r>
            <a:r>
              <a:rPr lang="ru-RU" b="1" dirty="0"/>
              <a:t>, в поисках возможного входа в гробницу</a:t>
            </a:r>
            <a:r>
              <a:rPr lang="ru-RU" b="1" dirty="0" smtClean="0"/>
              <a:t>.</a:t>
            </a:r>
          </a:p>
          <a:p>
            <a:r>
              <a:rPr lang="ru-RU" b="1" dirty="0"/>
              <a:t>За это время рабочие постепенно убрали несколько тысяч тонн щебня и мусора.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6" y="1988840"/>
            <a:ext cx="6893496" cy="4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-65512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Почему искали долго?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4612" y="1844824"/>
            <a:ext cx="4139953" cy="30243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 smtClean="0"/>
              <a:t>Вспомните, что в период Нового царства </a:t>
            </a:r>
            <a:r>
              <a:rPr lang="ru-RU" b="1" u="sng" dirty="0" smtClean="0"/>
              <a:t>отказались от пирамид</a:t>
            </a:r>
          </a:p>
          <a:p>
            <a:r>
              <a:rPr lang="ru-RU" b="1" dirty="0" smtClean="0"/>
              <a:t>Все гробницы вырубались </a:t>
            </a:r>
            <a:r>
              <a:rPr lang="ru-RU" b="1" u="sng" dirty="0" smtClean="0"/>
              <a:t>внутри скал</a:t>
            </a:r>
          </a:p>
          <a:p>
            <a:r>
              <a:rPr lang="ru-RU" b="1" dirty="0" smtClean="0"/>
              <a:t>Это сейчас входы в гробницы обозначены, а тогда, естественно, нет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200" b="2146"/>
          <a:stretch/>
        </p:blipFill>
        <p:spPr>
          <a:xfrm>
            <a:off x="189756" y="1700808"/>
            <a:ext cx="7311864" cy="487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8628" y="5877272"/>
            <a:ext cx="40007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Вход в гробницу Тутанхамона сейчас</a:t>
            </a:r>
            <a:endParaRPr lang="ru-RU" b="1" dirty="0"/>
          </a:p>
        </p:txBody>
      </p:sp>
      <p:sp>
        <p:nvSpPr>
          <p:cNvPr id="9" name="Стрелка вниз 8"/>
          <p:cNvSpPr/>
          <p:nvPr/>
        </p:nvSpPr>
        <p:spPr>
          <a:xfrm rot="17925573" flipV="1">
            <a:off x="5990031" y="3293347"/>
            <a:ext cx="272539" cy="388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-73569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Карта Долины Царей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6420" y="2132856"/>
            <a:ext cx="5796137" cy="22322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sz="2800" b="1" dirty="0"/>
              <a:t>Средства заканчивались, и сезон 1922—1923 года должен был стать </a:t>
            </a:r>
            <a:r>
              <a:rPr lang="ru-RU" sz="2800" b="1" u="sng" dirty="0" smtClean="0"/>
              <a:t>последним</a:t>
            </a:r>
          </a:p>
          <a:p>
            <a:r>
              <a:rPr lang="ru-RU" sz="2800" b="1" dirty="0"/>
              <a:t>К началу </a:t>
            </a:r>
            <a:r>
              <a:rPr lang="ru-RU" sz="2800" b="1" dirty="0" smtClean="0"/>
              <a:t>сезона </a:t>
            </a:r>
            <a:r>
              <a:rPr lang="ru-RU" sz="2800" b="1" dirty="0"/>
              <a:t>нерасчищенным остался небольшой участок </a:t>
            </a:r>
            <a:r>
              <a:rPr lang="ru-RU" sz="2800" b="1" dirty="0" smtClean="0"/>
              <a:t>земли, где находились развалины хижин строителей пирамид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5" y="1943306"/>
            <a:ext cx="5837645" cy="4502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0476" y="5373216"/>
            <a:ext cx="342170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Искали в этом треугольнике</a:t>
            </a:r>
            <a:endParaRPr lang="ru-RU" sz="2000" b="1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3574132" y="3573016"/>
            <a:ext cx="3096344" cy="200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3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189723"/>
            <a:ext cx="11809312" cy="114455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Оказывается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9916" y="2636912"/>
            <a:ext cx="9144000" cy="26761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/>
              <a:t>Из-за внезапной смерти фараону не успели подготовить достойную гробницу, и поэтому Тутанхамон был похоронен в скромном склепе, вход в который со временем оказался </a:t>
            </a:r>
            <a:r>
              <a:rPr lang="ru-RU" sz="2800" b="1" u="sng" dirty="0"/>
              <a:t>скрыт под хижинами египетских рабочих</a:t>
            </a:r>
            <a:r>
              <a:rPr lang="ru-RU" sz="2800" b="1" dirty="0"/>
              <a:t>, сооружавших поблизости гробницу для фараона XX династии Рамсеса </a:t>
            </a:r>
            <a:r>
              <a:rPr lang="ru-RU" sz="2800" b="1" dirty="0" smtClean="0"/>
              <a:t>VI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5977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7" y="-25604"/>
            <a:ext cx="11809312" cy="114455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2 ноября 1922 года – неожиданная находка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6580" y="2060848"/>
            <a:ext cx="4211961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Картер приказал рабочим начинать сносить хижины</a:t>
            </a:r>
            <a:r>
              <a:rPr lang="ru-RU" b="1" dirty="0" smtClean="0"/>
              <a:t>.</a:t>
            </a:r>
          </a:p>
          <a:p>
            <a:r>
              <a:rPr lang="ru-RU" b="1" dirty="0"/>
              <a:t>Под одной из лачуг рабочие обнаружили каменную ступеньку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6" y="1844824"/>
            <a:ext cx="685771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-171400"/>
            <a:ext cx="11593288" cy="114455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Лестница из 16 ступеней ведет в гробницу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51" y="1772816"/>
            <a:ext cx="3871859" cy="4968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1609699"/>
            <a:ext cx="3623269" cy="513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9756" y="-171400"/>
            <a:ext cx="11809311" cy="114455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Печати на стене – знак целостности гробницы</a:t>
            </a:r>
            <a:endParaRPr lang="ru-RU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06580" y="1772816"/>
            <a:ext cx="4248473" cy="40324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После первичной расчистки открылась заштукатуренная стена из камней, с хорошо сохранившимися печатями. </a:t>
            </a:r>
            <a:endParaRPr lang="ru-RU" b="1" dirty="0" smtClean="0"/>
          </a:p>
          <a:p>
            <a:r>
              <a:rPr lang="ru-RU" b="1" dirty="0" smtClean="0"/>
              <a:t>Печать </a:t>
            </a:r>
            <a:r>
              <a:rPr lang="ru-RU" b="1" dirty="0"/>
              <a:t>«Города мёртвых» была знаком целостности гробницы, которую запечатали служители некрополя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" y="1757398"/>
            <a:ext cx="6539880" cy="4855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4532" y="6235592"/>
            <a:ext cx="46974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Печать с тронным именем Тутанхамона</a:t>
            </a:r>
            <a:endParaRPr lang="ru-RU" sz="2000" b="1" dirty="0"/>
          </a:p>
        </p:txBody>
      </p:sp>
      <p:sp>
        <p:nvSpPr>
          <p:cNvPr id="9" name="Стрелка вправо 8"/>
          <p:cNvSpPr/>
          <p:nvPr/>
        </p:nvSpPr>
        <p:spPr>
          <a:xfrm rot="13318267">
            <a:off x="3028764" y="4678609"/>
            <a:ext cx="4669664" cy="224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0"/>
            <a:ext cx="11737304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А теперь посмотрим план гробницы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1556792"/>
            <a:ext cx="3960348" cy="5184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241" y="1700808"/>
            <a:ext cx="4828819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8228" y="5589240"/>
            <a:ext cx="168212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Здесь печати</a:t>
            </a:r>
            <a:endParaRPr lang="ru-RU" sz="2000" b="1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1485900" y="5589240"/>
            <a:ext cx="2952328" cy="20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76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189723"/>
            <a:ext cx="11953328" cy="11445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Почему Картер и </a:t>
            </a:r>
            <a:r>
              <a:rPr lang="ru-RU" sz="4000" b="1" dirty="0" err="1" smtClean="0"/>
              <a:t>Карнарвон</a:t>
            </a:r>
            <a:r>
              <a:rPr lang="ru-RU" sz="4000" b="1" dirty="0" smtClean="0"/>
              <a:t> испытывали разочарование?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4372" y="1916832"/>
            <a:ext cx="5760640" cy="33851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Внутри на перегородках были </a:t>
            </a:r>
            <a:r>
              <a:rPr lang="ru-RU" b="1" u="sng" dirty="0" smtClean="0"/>
              <a:t>следы вскрытия </a:t>
            </a:r>
            <a:r>
              <a:rPr lang="ru-RU" b="1" dirty="0" smtClean="0"/>
              <a:t>гробницы, хотя впоследствии их наспех, видимо, заделали охранители некрополя</a:t>
            </a:r>
          </a:p>
          <a:p>
            <a:r>
              <a:rPr lang="ru-RU" b="1" dirty="0" smtClean="0"/>
              <a:t>А теперь зайдем в </a:t>
            </a:r>
            <a:r>
              <a:rPr lang="ru-RU" b="1" u="sng" dirty="0" smtClean="0"/>
              <a:t>Переднюю комнату </a:t>
            </a:r>
            <a:r>
              <a:rPr lang="ru-RU" b="1" dirty="0" smtClean="0"/>
              <a:t>( обратите внимание, что в гробнице нет дверей, только перегородки. Чтобы войти, их нужно снести)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1673424"/>
            <a:ext cx="3960348" cy="5184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4252" y="5589240"/>
            <a:ext cx="29302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Следы вскрытия гробницы</a:t>
            </a:r>
            <a:endParaRPr lang="ru-RU" b="1" dirty="0"/>
          </a:p>
        </p:txBody>
      </p:sp>
      <p:cxnSp>
        <p:nvCxnSpPr>
          <p:cNvPr id="8" name="Прямая со стрелкой 7"/>
          <p:cNvCxnSpPr>
            <a:stCxn id="6" idx="1"/>
          </p:cNvCxnSpPr>
          <p:nvPr/>
        </p:nvCxnSpPr>
        <p:spPr>
          <a:xfrm flipH="1" flipV="1">
            <a:off x="1629916" y="3861048"/>
            <a:ext cx="3024336" cy="1912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0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876" y="-30869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Передняя комната (слева)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08" b="3588"/>
          <a:stretch/>
        </p:blipFill>
        <p:spPr>
          <a:xfrm>
            <a:off x="441785" y="1700808"/>
            <a:ext cx="11305256" cy="50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5381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Внимание!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2413" y="2564904"/>
            <a:ext cx="9144000" cy="18840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Обращаю внимание на то, что в презентации использованы фотографии времен открытия гробницы (</a:t>
            </a:r>
            <a:r>
              <a:rPr lang="ru-RU" sz="2800" b="1" u="sng" dirty="0" smtClean="0"/>
              <a:t>черно-белые</a:t>
            </a:r>
            <a:r>
              <a:rPr lang="ru-RU" sz="2800" b="1" dirty="0" smtClean="0"/>
              <a:t>) и современные фотографии, в том числе с выставки-реконструкции (</a:t>
            </a:r>
            <a:r>
              <a:rPr lang="ru-RU" sz="2800" b="1" u="sng" dirty="0" smtClean="0"/>
              <a:t>цветные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2444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4" y="-17140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Передняя комната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0556" y="2060848"/>
            <a:ext cx="4644009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b="1" dirty="0" smtClean="0"/>
              <a:t>Здесь </a:t>
            </a:r>
            <a:r>
              <a:rPr lang="ru-RU" b="1" dirty="0"/>
              <a:t>сохранились следы проникновения </a:t>
            </a:r>
            <a:r>
              <a:rPr lang="ru-RU" b="1" dirty="0" smtClean="0"/>
              <a:t>воров</a:t>
            </a:r>
            <a:r>
              <a:rPr lang="ru-RU" b="1" dirty="0"/>
              <a:t> </a:t>
            </a:r>
            <a:r>
              <a:rPr lang="ru-RU" b="1" dirty="0" smtClean="0"/>
              <a:t>(беспорядок)</a:t>
            </a:r>
          </a:p>
          <a:p>
            <a:r>
              <a:rPr lang="ru-RU" b="1" dirty="0" smtClean="0"/>
              <a:t>Комнату </a:t>
            </a:r>
            <a:r>
              <a:rPr lang="ru-RU" b="1" dirty="0"/>
              <a:t>заполняли ценнейшие артефакты, предметы, оставленные усопшему: колесницы, ложа, трон, вазы, несколько ларей. </a:t>
            </a:r>
            <a:endParaRPr lang="ru-RU" b="1" dirty="0" smtClean="0"/>
          </a:p>
          <a:p>
            <a:r>
              <a:rPr lang="ru-RU" b="1" dirty="0" smtClean="0"/>
              <a:t>Нельзя </a:t>
            </a:r>
            <a:r>
              <a:rPr lang="ru-RU" b="1" dirty="0"/>
              <a:t>было просто сдвинуть предмет, его следовало пронумеровать, сфотографировать и обеспечить сохранность, так как от неосторожного прикосновения он мог распасться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844824"/>
            <a:ext cx="713222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-17140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Воры тут все-таки побывали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03" y="1688337"/>
            <a:ext cx="6719391" cy="49555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82644" y="5877272"/>
            <a:ext cx="370787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/>
              <a:t>Отверстие в стене в кладовую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проделанное ворами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2165273">
            <a:off x="3650110" y="5435973"/>
            <a:ext cx="4657607" cy="21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-25604"/>
            <a:ext cx="11772801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Что охраняют стражники справа?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2484" y="1916832"/>
            <a:ext cx="5292081" cy="41764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Исследователи </a:t>
            </a:r>
            <a:r>
              <a:rPr lang="ru-RU" b="1" dirty="0"/>
              <a:t>сразу обратили внимание на следующую, третью по счёту дверь, между двумя статуями фараона. Скорее всего, за ней была погребальная камера. Однако, для того, чтобы проникнуть к саркофагу и мумии, необходимо изучить, описать и расчистить помещение. </a:t>
            </a:r>
            <a:endParaRPr lang="ru-RU" b="1" dirty="0" smtClean="0"/>
          </a:p>
          <a:p>
            <a:r>
              <a:rPr lang="ru-RU" b="1" dirty="0"/>
              <a:t>Разбор передней комнаты занял примерно 7 недель.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772816"/>
            <a:ext cx="65358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0"/>
            <a:ext cx="10260633" cy="1144556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Вход в погребальную камеру</a:t>
            </a:r>
            <a:endParaRPr lang="ru-RU" sz="54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678587" y="1905000"/>
            <a:ext cx="4320481" cy="48363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/>
              <a:t>К февралю 1923 года всё пространство прихожей комнаты было исследовано и расчищено. 17 февраля исследователи приступили к вскрытию двери в погребальную камеру</a:t>
            </a:r>
            <a:r>
              <a:rPr lang="ru-RU" b="1" dirty="0" smtClean="0"/>
              <a:t>.</a:t>
            </a:r>
          </a:p>
          <a:p>
            <a:r>
              <a:rPr lang="ru-RU" b="1" dirty="0"/>
              <a:t>Картер </a:t>
            </a:r>
            <a:r>
              <a:rPr lang="ru-RU" b="1" dirty="0" smtClean="0"/>
              <a:t>предварительно </a:t>
            </a:r>
            <a:r>
              <a:rPr lang="ru-RU" b="1" dirty="0"/>
              <a:t>проделал небольшое отверстие и осветил внутреннее пространство. Перед ним, по первому впечатлению, виднелась целая стена из золота.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700808"/>
            <a:ext cx="701295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-99392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Погребальная камера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348" y="1677285"/>
            <a:ext cx="6512074" cy="4343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1664672"/>
            <a:ext cx="3960348" cy="5184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2244" y="6309320"/>
            <a:ext cx="270048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Погребальная камера</a:t>
            </a:r>
            <a:endParaRPr lang="ru-RU" sz="2000" b="1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2710036" y="2924944"/>
            <a:ext cx="1872208" cy="3584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52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87" y="-17140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Что увидели за стеной?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8628" y="2146793"/>
            <a:ext cx="3995937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После открытия прохода взорам предстала позолоченная стена гигантского ковчега, длиной свыше 5 метров, закрывающего саркофаг и занимавшего практически всю комнату. От стен его отделяли проходы всего около 0,65 м</a:t>
            </a:r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844824"/>
            <a:ext cx="3486253" cy="4727122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1828688"/>
            <a:ext cx="3527798" cy="47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-99392"/>
            <a:ext cx="11881320" cy="114455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Погребальная </a:t>
            </a:r>
            <a:r>
              <a:rPr lang="ru-RU" sz="4400" b="1" dirty="0"/>
              <a:t>к</a:t>
            </a:r>
            <a:r>
              <a:rPr lang="ru-RU" sz="4400" b="1" dirty="0" smtClean="0"/>
              <a:t>амера содержит 4 ковчега 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8548" y="2051189"/>
            <a:ext cx="4499993" cy="32500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В тесном помещении с помощью сложной системы лесов, лебёдок и блоков один за другим были разобраны четыре ковчега, вложенных один в другой</a:t>
            </a:r>
            <a:r>
              <a:rPr lang="ru-RU" b="1" dirty="0" smtClean="0"/>
              <a:t>.</a:t>
            </a:r>
          </a:p>
          <a:p>
            <a:r>
              <a:rPr lang="ru-RU" b="1" dirty="0"/>
              <a:t>Только разборка ковчегов заняла 84 дня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744" r="2628" b="4299"/>
          <a:stretch/>
        </p:blipFill>
        <p:spPr>
          <a:xfrm>
            <a:off x="333772" y="1678850"/>
            <a:ext cx="6768752" cy="5031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6620" y="5949280"/>
            <a:ext cx="14811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 ковчега</a:t>
            </a:r>
            <a:endParaRPr lang="ru-RU" sz="2400" b="1" dirty="0"/>
          </a:p>
        </p:txBody>
      </p:sp>
      <p:sp>
        <p:nvSpPr>
          <p:cNvPr id="6" name="Стрелка вниз 5"/>
          <p:cNvSpPr/>
          <p:nvPr/>
        </p:nvSpPr>
        <p:spPr>
          <a:xfrm rot="7551984">
            <a:off x="5467718" y="1875669"/>
            <a:ext cx="309609" cy="55612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2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-5112"/>
            <a:ext cx="11881320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Ковчеги тоже произведения искусства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26660" y="1916832"/>
            <a:ext cx="3672408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/>
              <a:t>На изготовление ковчегов пошли дубовые доски до 5,5 см толщиной. Дерево покрывала грунтовка с нанесенной на нее позолотой. Наружные стороны ковчегов украшали рельефные изображения богов и всевозможных символов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700808"/>
            <a:ext cx="7492631" cy="4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748" y="189723"/>
            <a:ext cx="11809311" cy="114455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Первый ковчег фараона Тутанхамона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с </a:t>
            </a:r>
            <a:r>
              <a:rPr lang="ru-RU" sz="4400" b="1" dirty="0"/>
              <a:t>раскрытыми дверцами</a:t>
            </a:r>
          </a:p>
        </p:txBody>
      </p:sp>
      <p:sp>
        <p:nvSpPr>
          <p:cNvPr id="5" name="AutoShape 2" descr="Первый ковчег фараона Тутанхамона с раскрытыми дверцами.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7822604" y="1988840"/>
            <a:ext cx="3923929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dirty="0" smtClean="0"/>
              <a:t>Сейчас ковчеги в музее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844824"/>
            <a:ext cx="66675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-171400"/>
            <a:ext cx="11772801" cy="1144556"/>
          </a:xfrm>
        </p:spPr>
        <p:txBody>
          <a:bodyPr/>
          <a:lstStyle/>
          <a:p>
            <a:pPr algn="ctr"/>
            <a:r>
              <a:rPr lang="ru-RU" b="1" dirty="0"/>
              <a:t>Целые печати на дверях второго внутреннего ковчега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22604" y="1772816"/>
            <a:ext cx="3923929" cy="8640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b="1" dirty="0" smtClean="0"/>
              <a:t>Это говорит о том, что мумия на месте и </a:t>
            </a:r>
            <a:r>
              <a:rPr lang="ru-RU" b="1" u="sng" dirty="0" smtClean="0"/>
              <a:t>сюда грабители не добрались</a:t>
            </a:r>
            <a:endParaRPr lang="ru-RU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772816"/>
            <a:ext cx="7223447" cy="4867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68" y="2780928"/>
            <a:ext cx="2783632" cy="393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" y="332656"/>
            <a:ext cx="11953328" cy="114455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Величайшее археологическое открытие </a:t>
            </a:r>
            <a:br>
              <a:rPr lang="ru-RU" sz="4800" b="1" dirty="0" smtClean="0"/>
            </a:br>
            <a:r>
              <a:rPr lang="en-US" sz="4800" b="1" dirty="0" smtClean="0"/>
              <a:t>XX</a:t>
            </a:r>
            <a:r>
              <a:rPr lang="ru-RU" sz="4800" b="1" dirty="0" smtClean="0"/>
              <a:t> века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502" y="2060848"/>
            <a:ext cx="9144000" cy="40324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sz="4000" b="1" dirty="0"/>
              <a:t>1922г. - </a:t>
            </a:r>
            <a:r>
              <a:rPr lang="ru-RU" sz="4000" b="1" dirty="0" smtClean="0"/>
              <a:t>находка </a:t>
            </a:r>
            <a:r>
              <a:rPr lang="ru-RU" sz="4000" b="1" dirty="0"/>
              <a:t>гробницы фараона Тутанхамона </a:t>
            </a:r>
            <a:endParaRPr lang="ru-RU" sz="4000" b="1" dirty="0" smtClean="0"/>
          </a:p>
          <a:p>
            <a:r>
              <a:rPr lang="ru-RU" sz="4000" b="1" dirty="0"/>
              <a:t>Гробница </a:t>
            </a:r>
            <a:r>
              <a:rPr lang="ru-RU" sz="4000" b="1" dirty="0" err="1"/>
              <a:t>Тутанхомона</a:t>
            </a:r>
            <a:r>
              <a:rPr lang="ru-RU" sz="4000" b="1" dirty="0"/>
              <a:t>, спустя более трех тысяч лет дошедшая до нас практически </a:t>
            </a:r>
            <a:r>
              <a:rPr lang="ru-RU" sz="4000" b="1" u="sng" dirty="0"/>
              <a:t>в первозданном </a:t>
            </a:r>
            <a:r>
              <a:rPr lang="ru-RU" sz="4000" b="1" u="sng" dirty="0" smtClean="0"/>
              <a:t>виде </a:t>
            </a:r>
            <a:r>
              <a:rPr lang="ru-RU" sz="4000" b="1" dirty="0" smtClean="0"/>
              <a:t>(то есть </a:t>
            </a:r>
            <a:r>
              <a:rPr lang="ru-RU" sz="4000" b="1" dirty="0" err="1" smtClean="0"/>
              <a:t>неразграбленная</a:t>
            </a:r>
            <a:r>
              <a:rPr lang="ru-RU" sz="4000" b="1" dirty="0" smtClean="0"/>
              <a:t>), </a:t>
            </a:r>
            <a:r>
              <a:rPr lang="ru-RU" sz="4000" b="1" dirty="0"/>
              <a:t>считается одной из самых </a:t>
            </a:r>
            <a:r>
              <a:rPr lang="ru-RU" sz="4000" b="1" u="sng" dirty="0"/>
              <a:t>важных находок</a:t>
            </a:r>
            <a:r>
              <a:rPr lang="ru-RU" sz="4000" b="1" dirty="0"/>
              <a:t> в </a:t>
            </a:r>
            <a:r>
              <a:rPr lang="ru-RU" sz="4000" b="1" dirty="0" smtClean="0"/>
              <a:t>археологии</a:t>
            </a:r>
            <a:endParaRPr lang="ru-RU" sz="4000" b="1" dirty="0"/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253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69" y="166652"/>
            <a:ext cx="11809312" cy="11445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/>
              <a:t>Внутри ковчегов – кварцитовый </a:t>
            </a:r>
            <a:r>
              <a:rPr lang="ru-RU" sz="4800" b="1" dirty="0" smtClean="0"/>
              <a:t>саркофаг. </a:t>
            </a:r>
            <a:br>
              <a:rPr lang="ru-RU" sz="4800" b="1" dirty="0" smtClean="0"/>
            </a:br>
            <a:r>
              <a:rPr lang="ru-RU" sz="4800" b="1" dirty="0" smtClean="0"/>
              <a:t>Он сделан в форме ящика с крышкой</a:t>
            </a:r>
            <a:endParaRPr lang="ru-RU" sz="4800" b="1" dirty="0"/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628800"/>
            <a:ext cx="3831246" cy="5108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468" y="1805518"/>
            <a:ext cx="4834547" cy="4535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7974" y="6275463"/>
            <a:ext cx="1083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Вот он</a:t>
            </a:r>
            <a:endParaRPr lang="ru-RU" sz="2400" b="1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2133972" y="4182964"/>
            <a:ext cx="2874002" cy="2323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091925" y="4653136"/>
            <a:ext cx="2923816" cy="1688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8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-171400"/>
            <a:ext cx="11809312" cy="11445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/>
              <a:t>Крышка </a:t>
            </a:r>
            <a:r>
              <a:rPr lang="ru-RU" sz="4400" b="1" dirty="0" smtClean="0"/>
              <a:t>кварцитового саркофага была треснутая</a:t>
            </a:r>
            <a:endParaRPr lang="ru-RU" sz="4400" b="1" dirty="0"/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772816"/>
            <a:ext cx="2950131" cy="4990638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1772816"/>
            <a:ext cx="6478487" cy="48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-171400"/>
            <a:ext cx="11737304" cy="114455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Погребальная камера сейчас (без ковчегов)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116" y="2132856"/>
            <a:ext cx="9900593" cy="2520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3200" b="1" dirty="0" smtClean="0"/>
              <a:t>А вот следующие 3 гроба  - </a:t>
            </a:r>
            <a:r>
              <a:rPr lang="ru-RU" sz="3200" b="1" u="sng" dirty="0" smtClean="0"/>
              <a:t>антропоморфные</a:t>
            </a:r>
          </a:p>
          <a:p>
            <a:r>
              <a:rPr lang="ru-RU" sz="3200" b="1" dirty="0" smtClean="0"/>
              <a:t>Антропоморфный (</a:t>
            </a:r>
            <a:r>
              <a:rPr lang="ru-RU" sz="3200" b="1" dirty="0" err="1" smtClean="0"/>
              <a:t>антропос</a:t>
            </a:r>
            <a:r>
              <a:rPr lang="ru-RU" sz="3200" b="1" dirty="0" smtClean="0"/>
              <a:t> – человек, морфо – форма) </a:t>
            </a:r>
            <a:r>
              <a:rPr lang="ru-RU" sz="3200" b="1" dirty="0"/>
              <a:t>- по форме, устройству схожий с человеком, его </a:t>
            </a:r>
            <a:r>
              <a:rPr lang="ru-RU" sz="3200" b="1" dirty="0" smtClean="0"/>
              <a:t>телом; человекообразный</a:t>
            </a:r>
          </a:p>
          <a:p>
            <a:r>
              <a:rPr lang="ru-RU" sz="3200" b="1" dirty="0" smtClean="0"/>
              <a:t>Посмотрите их на </a:t>
            </a:r>
            <a:r>
              <a:rPr lang="ru-RU" sz="3200" b="1" dirty="0" smtClean="0"/>
              <a:t>схеме </a:t>
            </a:r>
            <a:r>
              <a:rPr lang="ru-RU" sz="3200" b="1" dirty="0" smtClean="0"/>
              <a:t>на следующем слайде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357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1937" y="188640"/>
            <a:ext cx="11089232" cy="11445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Ковчеги и саркофаги для погребения фараона </a:t>
            </a:r>
            <a:r>
              <a:rPr lang="ru-RU" sz="4000" b="1" dirty="0" smtClean="0"/>
              <a:t>Тутанхамона</a:t>
            </a:r>
            <a:endParaRPr lang="ru-RU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84185" y="1781396"/>
            <a:ext cx="5688632" cy="46923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base"/>
            <a:r>
              <a:rPr lang="ru-RU" b="1" dirty="0"/>
              <a:t>1- первый ковчег; </a:t>
            </a:r>
            <a:endParaRPr lang="ru-RU" b="1" dirty="0" smtClean="0"/>
          </a:p>
          <a:p>
            <a:pPr fontAlgn="base"/>
            <a:r>
              <a:rPr lang="ru-RU" b="1" dirty="0" smtClean="0"/>
              <a:t>2- </a:t>
            </a:r>
            <a:r>
              <a:rPr lang="ru-RU" b="1" dirty="0"/>
              <a:t>второй ковчег; </a:t>
            </a:r>
            <a:endParaRPr lang="ru-RU" b="1" dirty="0" smtClean="0"/>
          </a:p>
          <a:p>
            <a:pPr fontAlgn="base"/>
            <a:r>
              <a:rPr lang="ru-RU" b="1" dirty="0" smtClean="0"/>
              <a:t>3- </a:t>
            </a:r>
            <a:r>
              <a:rPr lang="ru-RU" b="1" dirty="0"/>
              <a:t>третий ковчег; </a:t>
            </a:r>
            <a:endParaRPr lang="ru-RU" b="1" dirty="0" smtClean="0"/>
          </a:p>
          <a:p>
            <a:pPr fontAlgn="base"/>
            <a:r>
              <a:rPr lang="ru-RU" b="1" dirty="0" smtClean="0"/>
              <a:t>4- </a:t>
            </a:r>
            <a:r>
              <a:rPr lang="ru-RU" b="1" dirty="0"/>
              <a:t>четвертый ковчег;</a:t>
            </a:r>
          </a:p>
          <a:p>
            <a:pPr fontAlgn="base"/>
            <a:r>
              <a:rPr lang="ru-RU" b="1" dirty="0"/>
              <a:t>a- кварцитовый саркофаг; </a:t>
            </a:r>
            <a:endParaRPr lang="ru-RU" b="1" dirty="0" smtClean="0"/>
          </a:p>
          <a:p>
            <a:pPr fontAlgn="base"/>
            <a:r>
              <a:rPr lang="ru-RU" b="1" dirty="0" smtClean="0"/>
              <a:t>b- </a:t>
            </a:r>
            <a:r>
              <a:rPr lang="ru-RU" b="1" dirty="0"/>
              <a:t>первый антропоморфный </a:t>
            </a:r>
            <a:r>
              <a:rPr lang="ru-RU" b="1" dirty="0" smtClean="0"/>
              <a:t>гроб;</a:t>
            </a:r>
            <a:endParaRPr lang="ru-RU" b="1" dirty="0"/>
          </a:p>
          <a:p>
            <a:pPr fontAlgn="base"/>
            <a:r>
              <a:rPr lang="ru-RU" b="1" dirty="0"/>
              <a:t>c- второй антропоморфный </a:t>
            </a:r>
            <a:r>
              <a:rPr lang="ru-RU" b="1" dirty="0" smtClean="0"/>
              <a:t>гроб; </a:t>
            </a:r>
          </a:p>
          <a:p>
            <a:pPr fontAlgn="base"/>
            <a:r>
              <a:rPr lang="ru-RU" b="1" dirty="0" smtClean="0"/>
              <a:t>d- </a:t>
            </a:r>
            <a:r>
              <a:rPr lang="ru-RU" b="1" dirty="0"/>
              <a:t>третий (золотой) антропоморфный </a:t>
            </a:r>
            <a:r>
              <a:rPr lang="ru-RU" b="1" dirty="0" smtClean="0"/>
              <a:t>гроб.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1781396"/>
            <a:ext cx="6163444" cy="49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99392"/>
            <a:ext cx="12188825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Внутренние </a:t>
            </a:r>
            <a:r>
              <a:rPr lang="ru-RU" sz="5400" b="1" dirty="0" smtClean="0"/>
              <a:t>гробы (по типу матрешки)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6420" y="2060848"/>
            <a:ext cx="5436097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/>
              <a:t>1. 1-й гроб (</a:t>
            </a:r>
            <a:r>
              <a:rPr lang="ru-RU" sz="2800" b="1" u="sng" dirty="0"/>
              <a:t>дерево</a:t>
            </a:r>
            <a:r>
              <a:rPr lang="ru-RU" sz="2800" b="1" dirty="0"/>
              <a:t>)           </a:t>
            </a:r>
          </a:p>
          <a:p>
            <a:r>
              <a:rPr lang="ru-RU" sz="2800" b="1" dirty="0"/>
              <a:t>2. 2-й гроб (</a:t>
            </a:r>
            <a:r>
              <a:rPr lang="ru-RU" sz="2800" b="1" u="sng" dirty="0"/>
              <a:t>дерево, позолота</a:t>
            </a:r>
            <a:r>
              <a:rPr lang="ru-RU" sz="2800" b="1" dirty="0"/>
              <a:t>)</a:t>
            </a:r>
          </a:p>
          <a:p>
            <a:r>
              <a:rPr lang="ru-RU" sz="2800" b="1" dirty="0"/>
              <a:t>3. 3-й гроб (</a:t>
            </a:r>
            <a:r>
              <a:rPr lang="ru-RU" sz="2800" b="1" u="sng" dirty="0"/>
              <a:t>литое золото</a:t>
            </a:r>
            <a:r>
              <a:rPr lang="ru-RU" sz="2800" b="1" dirty="0"/>
              <a:t>)</a:t>
            </a:r>
          </a:p>
          <a:p>
            <a:r>
              <a:rPr lang="ru-RU" sz="2800" b="1" dirty="0"/>
              <a:t>4. Золотая маска</a:t>
            </a:r>
          </a:p>
          <a:p>
            <a:r>
              <a:rPr lang="ru-RU" sz="2800" b="1" dirty="0"/>
              <a:t>5. Мумия</a:t>
            </a:r>
          </a:p>
          <a:p>
            <a:r>
              <a:rPr lang="ru-RU" sz="2800" b="1" dirty="0"/>
              <a:t>6.Кварцитовый саркофаг</a:t>
            </a:r>
          </a:p>
          <a:p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96868"/>
            <a:ext cx="264015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189723"/>
            <a:ext cx="11233248" cy="1144556"/>
          </a:xfrm>
        </p:spPr>
        <p:txBody>
          <a:bodyPr/>
          <a:lstStyle/>
          <a:p>
            <a:pPr algn="ctr"/>
            <a:r>
              <a:rPr lang="ru-RU" b="1" dirty="0" smtClean="0"/>
              <a:t>Каждый гроб – шедевр искусства, особенно последний - золотой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894612" y="1781175"/>
            <a:ext cx="4104457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b="1" dirty="0"/>
              <a:t>В октябре 1925 года археологи приступили к исследованию гробов-саркофагов. Только в первом из них были предусмотрены ручки, благодаря которым его удалось поднять из кварцитового саркофага. С остальными двумя пришлось изрядно потрудиться и придумать специальную конструкцию с петлями для подъёма </a:t>
            </a:r>
            <a:r>
              <a:rPr lang="ru-RU" b="1" dirty="0" smtClean="0"/>
              <a:t>лебедками.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776" b="2297"/>
          <a:stretch/>
        </p:blipFill>
        <p:spPr>
          <a:xfrm>
            <a:off x="189756" y="1781175"/>
            <a:ext cx="7560840" cy="4960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4652" y="6147452"/>
            <a:ext cx="38809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Второй антропоморфный саркофаг </a:t>
            </a:r>
          </a:p>
          <a:p>
            <a:r>
              <a:rPr lang="ru-RU" b="1" dirty="0" smtClean="0"/>
              <a:t>отделяют от первого</a:t>
            </a:r>
            <a:endParaRPr lang="ru-RU" b="1" dirty="0"/>
          </a:p>
        </p:txBody>
      </p:sp>
      <p:sp>
        <p:nvSpPr>
          <p:cNvPr id="6" name="Стрелка вниз 5"/>
          <p:cNvSpPr/>
          <p:nvPr/>
        </p:nvSpPr>
        <p:spPr>
          <a:xfrm rot="7495797">
            <a:off x="6799139" y="3647271"/>
            <a:ext cx="243197" cy="33470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88825" cy="1144556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Первый антропоморфный гроб деревянный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91" y="1749994"/>
            <a:ext cx="6690321" cy="50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188640"/>
            <a:ext cx="9144000" cy="11445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Второй антропоморфный гроб деревянный с инкрустацией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26" y="1844824"/>
            <a:ext cx="733957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844" y="0"/>
            <a:ext cx="9144000" cy="1144556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Крышка второго гроба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64" y="1553798"/>
            <a:ext cx="7901137" cy="52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7767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Кто такой Тутанхамон?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4252" y="1988840"/>
            <a:ext cx="7128791" cy="46874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/>
              <a:t>Фараон из знаменитой </a:t>
            </a:r>
            <a:r>
              <a:rPr lang="en-US" sz="3200" b="1" dirty="0" smtClean="0"/>
              <a:t>XVIII</a:t>
            </a:r>
            <a:r>
              <a:rPr lang="ru-RU" sz="3200" b="1" dirty="0" smtClean="0"/>
              <a:t> династии</a:t>
            </a:r>
          </a:p>
          <a:p>
            <a:r>
              <a:rPr lang="ru-RU" sz="3200" b="1" dirty="0"/>
              <a:t>Вступил на престол в возрасте около 10 </a:t>
            </a:r>
            <a:r>
              <a:rPr lang="ru-RU" sz="3200" b="1" dirty="0" smtClean="0"/>
              <a:t>лет, скончался в 19 лет, малоизвестный второстепенный фараон</a:t>
            </a:r>
            <a:r>
              <a:rPr lang="en-US" sz="3200" b="1" dirty="0" smtClean="0"/>
              <a:t> </a:t>
            </a:r>
            <a:endParaRPr lang="ru-RU" sz="3200" b="1" dirty="0" smtClean="0"/>
          </a:p>
          <a:p>
            <a:r>
              <a:rPr lang="ru-RU" sz="3200" b="1" dirty="0" smtClean="0"/>
              <a:t>Но все переменилось в 1922 году, когда он стал ОЧЕНЬ известным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565412"/>
            <a:ext cx="3528392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" y="-99392"/>
            <a:ext cx="12188825" cy="114455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Третий </a:t>
            </a:r>
            <a:r>
              <a:rPr lang="ru-RU" sz="4400" b="1" dirty="0"/>
              <a:t>антропоморфный </a:t>
            </a:r>
            <a:r>
              <a:rPr lang="ru-RU" sz="4400" b="1" dirty="0" smtClean="0"/>
              <a:t>гроб – 100 кг золота</a:t>
            </a:r>
            <a:endParaRPr lang="ru-RU" sz="44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894612" y="1720519"/>
            <a:ext cx="4176465" cy="512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 smtClean="0"/>
              <a:t>Мумия </a:t>
            </a:r>
            <a:r>
              <a:rPr lang="ru-RU" sz="1800" b="1" dirty="0"/>
              <a:t>непосредственно </a:t>
            </a:r>
            <a:r>
              <a:rPr lang="ru-RU" sz="1800" b="1" dirty="0" smtClean="0"/>
              <a:t>лежала именно </a:t>
            </a:r>
            <a:r>
              <a:rPr lang="ru-RU" sz="1800" b="1" dirty="0"/>
              <a:t>в нем. Этот гроб из листа золота толщиной от 2.5 до 3.5 мм. Он изображает царя в образе Осириса</a:t>
            </a:r>
            <a:r>
              <a:rPr lang="ru-RU" sz="1800" b="1" dirty="0" smtClean="0"/>
              <a:t>. Головная </a:t>
            </a:r>
            <a:r>
              <a:rPr lang="ru-RU" sz="1800" b="1" dirty="0"/>
              <a:t>повязка имеет форму "</a:t>
            </a:r>
            <a:r>
              <a:rPr lang="ru-RU" sz="1800" b="1" dirty="0" err="1"/>
              <a:t>немес</a:t>
            </a:r>
            <a:r>
              <a:rPr lang="ru-RU" sz="1800" b="1" dirty="0"/>
              <a:t>";лицо, шея и руки полированы; на шее двойное ожерелье из дисковидных бус, сделанных из красного и желтого золота и синего фаянса; грудь украшает подобие ожерелья, выполненного техникой перегородчатой эмали </a:t>
            </a:r>
            <a:endParaRPr lang="ru-RU" sz="1800" b="1" dirty="0" smtClean="0"/>
          </a:p>
          <a:p>
            <a:r>
              <a:rPr lang="ru-RU" sz="1800" b="1" dirty="0" smtClean="0"/>
              <a:t>Вся </a:t>
            </a:r>
            <a:r>
              <a:rPr lang="ru-RU" sz="1800" b="1" dirty="0"/>
              <a:t>поверхность гроба покрыта художественной гравировкой, воспроизводящей перья (орнамент "</a:t>
            </a:r>
            <a:r>
              <a:rPr lang="ru-RU" sz="1800" b="1" dirty="0" err="1"/>
              <a:t>риши</a:t>
            </a:r>
            <a:r>
              <a:rPr lang="ru-RU" sz="1800" b="1" dirty="0"/>
              <a:t>") и надписями внутри и снаружи, эпитафией покойному и заупокойными текстами.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4556" r="-121" b="24415"/>
          <a:stretch/>
        </p:blipFill>
        <p:spPr>
          <a:xfrm>
            <a:off x="117748" y="1905871"/>
            <a:ext cx="762921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66" y="0"/>
            <a:ext cx="11809312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Итак, три антропоморфных гроба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2" y="1700808"/>
            <a:ext cx="7800901" cy="49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err="1"/>
              <a:t>Говард</a:t>
            </a:r>
            <a:r>
              <a:rPr lang="ru-RU" sz="4000" b="1" dirty="0"/>
              <a:t> Картер изучает третий золотой саркофаг Тутанхамона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390555" y="1905000"/>
            <a:ext cx="4608513" cy="39722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 smtClean="0"/>
              <a:t>Операцию </a:t>
            </a:r>
            <a:r>
              <a:rPr lang="ru-RU" b="1" dirty="0"/>
              <a:t>сильно осложнил обычай древних египтян обильно умащивать мумию смолами и благовониями. Их было вылито во внутренний саркофаг несколько вёдер. Последний — третий — саркофаг отлит из золота. Последний и предпоследний саркофаги частично </a:t>
            </a:r>
            <a:r>
              <a:rPr lang="ru-RU" b="1" u="sng" dirty="0"/>
              <a:t>приклеились</a:t>
            </a:r>
            <a:r>
              <a:rPr lang="ru-RU" b="1" dirty="0"/>
              <a:t> друг к другу из-за вылитой в них смеси смол и масел. </a:t>
            </a:r>
            <a:r>
              <a:rPr lang="ru-RU" b="1" dirty="0" smtClean="0"/>
              <a:t>Пришлось их нагревать, что было очень рискованно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700808"/>
            <a:ext cx="6762329" cy="5037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2604" y="6172200"/>
            <a:ext cx="10522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Смола</a:t>
            </a:r>
            <a:endParaRPr lang="ru-RU" sz="2400" b="1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5014292" y="3861048"/>
            <a:ext cx="2808312" cy="2541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4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28" y="-243408"/>
            <a:ext cx="11935097" cy="1144556"/>
          </a:xfrm>
        </p:spPr>
        <p:txBody>
          <a:bodyPr/>
          <a:lstStyle/>
          <a:p>
            <a:pPr algn="ctr"/>
            <a:r>
              <a:rPr lang="ru-RU" b="1" dirty="0" smtClean="0"/>
              <a:t>Золотая маска Тутанхамона, которая была на его мумии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778761"/>
            <a:ext cx="3797438" cy="4869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684" y="1812245"/>
            <a:ext cx="3510161" cy="4835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204" y="1812245"/>
            <a:ext cx="392674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0"/>
            <a:ext cx="10945216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Далее – не для слабонервных!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2185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876" y="-30869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А что с мумией?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4509120"/>
            <a:ext cx="11556777" cy="2088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i="1" dirty="0"/>
              <a:t>«Мумия лежала в гробу, — </a:t>
            </a:r>
            <a:r>
              <a:rPr lang="ru-RU" b="1" dirty="0"/>
              <a:t>пишет Г. Картер, </a:t>
            </a:r>
            <a:r>
              <a:rPr lang="ru-RU" b="1" i="1" dirty="0"/>
              <a:t>— к которому она плотно приклеилась, так как, опустив в гроб, ее залили ароматическими маслами. Голову и плечи, вплоть до грудной клетки, покрывала прекрасная золотая маска, воспроизводящая черты царского лица, с головной повязкой и ожерельем. Ее невозможно было снять, так как она тоже приклеилась к гробу слоем смолы, который сгустился в твердую, как камень, массу».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83" y="1916832"/>
            <a:ext cx="9441385" cy="21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4" y="-99392"/>
            <a:ext cx="9144000" cy="1144556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Почему мумия плохо сохранилась?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3884" y="2060848"/>
            <a:ext cx="6012161" cy="41044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/>
              <a:t>Мумия египетского фараона Тутанхамона </a:t>
            </a:r>
            <a:r>
              <a:rPr lang="ru-RU" b="1" u="sng" dirty="0"/>
              <a:t>загорелась</a:t>
            </a:r>
            <a:r>
              <a:rPr lang="ru-RU" b="1" dirty="0"/>
              <a:t> в саркофаге вскоре после погребения. К такому выводу пришли британские исследователи. </a:t>
            </a:r>
            <a:r>
              <a:rPr lang="ru-RU" b="1" dirty="0" smtClean="0"/>
              <a:t>Пожар</a:t>
            </a:r>
            <a:r>
              <a:rPr lang="ru-RU" b="1" dirty="0"/>
              <a:t>, который вспыхнул внутри саркофага позже, по мнению ученых, стал результатом химических процессов, в которые вошли вещества, использованные при бальзамировании.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772816"/>
            <a:ext cx="3960440" cy="48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1884" y="-99392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Как выглядел Тутанхамон?</a:t>
            </a:r>
            <a:endParaRPr lang="ru-RU" sz="5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065922" y="1700808"/>
            <a:ext cx="3960440" cy="495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/>
              <a:t>10 мая 2005 года было опубликовано фото, на котором была представлена модель фараона Тутанхамона, созданная французской командой на основе реконструкций лица, сделанных с помощью компьютерного сканирования мумии фараона.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" y="1700808"/>
            <a:ext cx="4216177" cy="4982188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28" y="2276872"/>
            <a:ext cx="3639192" cy="35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Британские ученые воссоздали внешний облик фараона Тутанхамона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71929" y="1844824"/>
            <a:ext cx="5940153" cy="47587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b="1" dirty="0"/>
              <a:t>Компьютерная модель внешности фараона была построена по результатам анализа анатомического строения его мумии</a:t>
            </a:r>
            <a:r>
              <a:rPr lang="ru-RU" b="1" dirty="0" smtClean="0"/>
              <a:t>.</a:t>
            </a:r>
          </a:p>
          <a:p>
            <a:r>
              <a:rPr lang="ru-RU" b="1" dirty="0"/>
              <a:t>Ученые полагают, что Тутанхамон страдал генетическими заболеваниями, а также малярией, которые, возможно, и послужили причиной его ранней смерти. </a:t>
            </a:r>
            <a:endParaRPr lang="ru-RU" b="1" dirty="0" smtClean="0"/>
          </a:p>
          <a:p>
            <a:r>
              <a:rPr lang="ru-RU" b="1" dirty="0"/>
              <a:t>Внешний его облик, по мнению ученых, был непривлекательным – широкие бедра, узкие плечи, искривленная левая нога, выдвинутая вперед нижняя челюсть и неправильный прикус. Ученые полагают, что фараон страдал генетическими отклонениями, которые могли быть следствием характерных для семей фараонов близкородственных браков.</a:t>
            </a:r>
          </a:p>
          <a:p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1700808"/>
            <a:ext cx="5430516" cy="50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875" y="836712"/>
            <a:ext cx="9142999" cy="2667000"/>
          </a:xfrm>
        </p:spPr>
        <p:txBody>
          <a:bodyPr/>
          <a:lstStyle/>
          <a:p>
            <a:pPr algn="ctr"/>
            <a:r>
              <a:rPr lang="ru-RU" sz="6000" b="1" dirty="0" smtClean="0"/>
              <a:t>Произведения искусства из гробницы Тутанхамона</a:t>
            </a:r>
            <a:endParaRPr lang="ru-RU" sz="6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1127719"/>
            <a:ext cx="11809312" cy="1144556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Тутанхамон </a:t>
            </a:r>
            <a:r>
              <a:rPr lang="ru-RU" sz="5400" b="1" dirty="0"/>
              <a:t>– кто он 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для Эхнатона </a:t>
            </a:r>
            <a:r>
              <a:rPr lang="ru-RU" sz="5400" b="1" dirty="0"/>
              <a:t>и </a:t>
            </a:r>
            <a:r>
              <a:rPr lang="ru-RU" sz="5400" b="1" dirty="0" err="1" smtClean="0"/>
              <a:t>Нефертити</a:t>
            </a:r>
            <a:r>
              <a:rPr lang="ru-RU" sz="5400" b="1" dirty="0" smtClean="0"/>
              <a:t>? 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3327" y="1916832"/>
            <a:ext cx="4715214" cy="46805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ЗЯТЬ, то есть муж их третьей дочери </a:t>
            </a:r>
            <a:r>
              <a:rPr lang="ru-RU" b="1" dirty="0" err="1" smtClean="0"/>
              <a:t>Анхесенамон</a:t>
            </a:r>
            <a:endParaRPr lang="ru-RU" b="1" dirty="0" smtClean="0"/>
          </a:p>
          <a:p>
            <a:r>
              <a:rPr lang="ru-RU" b="1" dirty="0" smtClean="0"/>
              <a:t>Точные родители Тутанхамона неизвестны, но есть версия, что Эхнатон – его ОТЕЦ</a:t>
            </a:r>
          </a:p>
          <a:p>
            <a:r>
              <a:rPr lang="ru-RU" b="1" dirty="0" smtClean="0"/>
              <a:t>Для нас это шок, а для египетских фараонов близкородственные союзы – реальность</a:t>
            </a:r>
          </a:p>
          <a:p>
            <a:r>
              <a:rPr lang="ru-RU" b="1" dirty="0" smtClean="0"/>
              <a:t>Отсюда, кстати, генетические болезни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1789378"/>
            <a:ext cx="3023533" cy="5033774"/>
          </a:xfrm>
          <a:prstGeom prst="rect">
            <a:avLst/>
          </a:prstGeom>
        </p:spPr>
      </p:pic>
      <p:pic>
        <p:nvPicPr>
          <p:cNvPr id="5" name="Picture 4" descr="http://apxeo.info/wp-content/uploads/2012/08/Nefertit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164" r="9019" b="16507"/>
          <a:stretch/>
        </p:blipFill>
        <p:spPr bwMode="auto">
          <a:xfrm>
            <a:off x="3718148" y="1699997"/>
            <a:ext cx="2952328" cy="51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378" y="-33218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Узнали Картера?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1772816"/>
            <a:ext cx="8434909" cy="49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6482" y="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«Скромная» гробница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6482" y="2276872"/>
            <a:ext cx="9144000" cy="34682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/>
              <a:t>Девятнадцатилетний </a:t>
            </a:r>
            <a:r>
              <a:rPr lang="ru-RU" sz="3200" b="1" dirty="0"/>
              <a:t>фараон был похоронен </a:t>
            </a:r>
            <a:r>
              <a:rPr lang="ru-RU" sz="3200" b="1" dirty="0" smtClean="0"/>
              <a:t>   </a:t>
            </a:r>
            <a:r>
              <a:rPr lang="ru-RU" sz="3200" b="1" u="sng" dirty="0" smtClean="0"/>
              <a:t>с </a:t>
            </a:r>
            <a:r>
              <a:rPr lang="ru-RU" sz="3200" b="1" u="sng" dirty="0"/>
              <a:t>фантастической роскошью</a:t>
            </a:r>
            <a:r>
              <a:rPr lang="ru-RU" sz="3200" b="1" dirty="0"/>
              <a:t>, хотя современные учёные сходятся во мнении, что по древнеегипетским понятиям гробница Тутанхамона была скромной, даже бедной, захоронение проводилось в спешке и чуть ли не с небрежностью.</a:t>
            </a:r>
          </a:p>
        </p:txBody>
      </p:sp>
    </p:spTree>
    <p:extLst>
      <p:ext uri="{BB962C8B-B14F-4D97-AF65-F5344CB8AC3E}">
        <p14:creationId xmlns:p14="http://schemas.microsoft.com/office/powerpoint/2010/main" val="2132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0"/>
            <a:ext cx="9144000" cy="1144556"/>
          </a:xfrm>
        </p:spPr>
        <p:txBody>
          <a:bodyPr/>
          <a:lstStyle/>
          <a:p>
            <a:pPr algn="ctr"/>
            <a:r>
              <a:rPr lang="ru-RU" sz="6600" b="1" dirty="0" smtClean="0"/>
              <a:t>Сокровищница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71991" y="2060848"/>
            <a:ext cx="2846746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В западной стене находился </a:t>
            </a:r>
            <a:r>
              <a:rPr lang="ru-RU" b="1" dirty="0" err="1"/>
              <a:t>незамурованный</a:t>
            </a:r>
            <a:r>
              <a:rPr lang="ru-RU" b="1" dirty="0"/>
              <a:t> проход в сокровищницу. Здесь сохранились погребальные предметы высочайшего художественного уровня.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744" r="2628" b="4299"/>
          <a:stretch/>
        </p:blipFill>
        <p:spPr>
          <a:xfrm>
            <a:off x="3718148" y="2214083"/>
            <a:ext cx="5328592" cy="3960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1899688"/>
            <a:ext cx="3382696" cy="4428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4372" y="6344296"/>
            <a:ext cx="191154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Сокровищница</a:t>
            </a:r>
            <a:endParaRPr lang="ru-RU" sz="2000" b="1" dirty="0"/>
          </a:p>
        </p:txBody>
      </p:sp>
      <p:sp>
        <p:nvSpPr>
          <p:cNvPr id="7" name="Стрелка вправо 6"/>
          <p:cNvSpPr/>
          <p:nvPr/>
        </p:nvSpPr>
        <p:spPr>
          <a:xfrm rot="17129262">
            <a:off x="6292865" y="5512735"/>
            <a:ext cx="1412779" cy="250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/>
              <a:t>Вход в сокровищницу</a:t>
            </a:r>
            <a:endParaRPr lang="ru-RU" sz="48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182643" y="1905000"/>
            <a:ext cx="3744417" cy="4267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/>
              <a:t>В центре комнаты бросался в глаза обитый золотом ковчег и четыре статуэтки богинь в охранных позах вокруг него. Статуэтки произвели самое большое впечатление на Картера среди всего, что он обнаружил в сокровищнице гробницы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7" y="1760468"/>
            <a:ext cx="3657917" cy="4938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1891573"/>
            <a:ext cx="3202805" cy="48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Молельня-ковчег</a:t>
            </a:r>
            <a:endParaRPr lang="ru-RU" sz="54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06605" y="1905000"/>
            <a:ext cx="4564471" cy="15960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Внутри </a:t>
            </a:r>
            <a:r>
              <a:rPr lang="ru-RU" b="1" dirty="0"/>
              <a:t>нее располагались четыре канопы с внутренними органами фараона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763850"/>
            <a:ext cx="2929136" cy="5094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1763850"/>
            <a:ext cx="3749190" cy="499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-1799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Канопы Тутанхамона</a:t>
            </a:r>
            <a:endParaRPr lang="ru-RU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1772816"/>
            <a:ext cx="64050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-25604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Ящик для каноп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44" y="1832345"/>
            <a:ext cx="4600972" cy="4875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1681893"/>
            <a:ext cx="5176107" cy="51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4" y="7767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На чем фараон сидел?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9538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876" y="-12725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Кресло из кедра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772816"/>
            <a:ext cx="3300465" cy="49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-25604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Царский трон</a:t>
            </a:r>
            <a:endParaRPr lang="ru-RU" sz="5400" b="1" dirty="0"/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30" y="1700808"/>
            <a:ext cx="3780420" cy="5040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4" y="1700415"/>
            <a:ext cx="4058056" cy="51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" y="2502"/>
            <a:ext cx="11737304" cy="114455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Кто нашел гробницу?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588" y="1915159"/>
            <a:ext cx="4283969" cy="42672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Английский археолог </a:t>
            </a:r>
            <a:r>
              <a:rPr lang="ru-RU" sz="2800" b="1" u="sng" dirty="0" err="1" smtClean="0"/>
              <a:t>Говард</a:t>
            </a:r>
            <a:r>
              <a:rPr lang="ru-RU" sz="2800" b="1" u="sng" dirty="0" smtClean="0"/>
              <a:t> Картер </a:t>
            </a:r>
            <a:r>
              <a:rPr lang="ru-RU" sz="2800" b="1" dirty="0" smtClean="0"/>
              <a:t>(1834-1939)</a:t>
            </a:r>
          </a:p>
          <a:p>
            <a:r>
              <a:rPr lang="ru-RU" sz="2800" b="1" u="sng" dirty="0" smtClean="0"/>
              <a:t>Лорд </a:t>
            </a:r>
            <a:r>
              <a:rPr lang="ru-RU" sz="2800" b="1" u="sng" dirty="0" err="1" smtClean="0"/>
              <a:t>Карнарвон</a:t>
            </a:r>
            <a:r>
              <a:rPr lang="ru-RU" sz="2800" b="1" u="sng" dirty="0" smtClean="0"/>
              <a:t> </a:t>
            </a:r>
            <a:r>
              <a:rPr lang="ru-RU" sz="2800" b="1" dirty="0" smtClean="0"/>
              <a:t>(1866-1923) – богатый английский аристократ, археолог-любитель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892" b="15336"/>
          <a:stretch/>
        </p:blipFill>
        <p:spPr>
          <a:xfrm>
            <a:off x="4294212" y="1930764"/>
            <a:ext cx="3096344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514" r="18938" b="-510"/>
          <a:stretch/>
        </p:blipFill>
        <p:spPr>
          <a:xfrm>
            <a:off x="173316" y="1772816"/>
            <a:ext cx="3886123" cy="4236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3225" y="6182358"/>
            <a:ext cx="218630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err="1" smtClean="0"/>
              <a:t>Говард</a:t>
            </a:r>
            <a:r>
              <a:rPr lang="ru-RU" sz="2400" b="1" dirty="0" smtClean="0"/>
              <a:t> Картер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05250" y="6182358"/>
            <a:ext cx="247426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Лорд </a:t>
            </a:r>
            <a:r>
              <a:rPr lang="ru-RU" sz="2400" b="1" dirty="0" err="1" smtClean="0"/>
              <a:t>Карнарвон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7428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392" y="-17140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Спинка царского трона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4392" y="5589240"/>
            <a:ext cx="5076057" cy="504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Тутанхамон и </a:t>
            </a:r>
            <a:r>
              <a:rPr lang="ru-RU" b="1" dirty="0" err="1"/>
              <a:t>Анхесенамон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772816"/>
            <a:ext cx="3615126" cy="497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-10377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Церемониальное кресло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310436" y="2132856"/>
            <a:ext cx="4932041" cy="3540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Этот высокий украшенный трон - один из шедевров сокровищницы Тутанхамона, был найден в камере, названной "Пристройкой". Трон сделан из дерева, обшитого листовым железом и богато украшен инкрустациями из разноцветного фаянса, стекла </a:t>
            </a:r>
            <a:r>
              <a:rPr lang="ru-RU" b="1" dirty="0" smtClean="0"/>
              <a:t>и камней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1734670"/>
            <a:ext cx="3651895" cy="5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/>
              <a:t>Парфюмерная ваза фараона Тутанхамона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50196" y="5746374"/>
            <a:ext cx="7848872" cy="945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/>
              <a:t>Среди множества предметов, найденных в гробнице фараона Тутанхамона была алебастровая ваза. Она была предназначена для хранения парфюмерии.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1723458"/>
            <a:ext cx="3726161" cy="4968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08" y="1751867"/>
            <a:ext cx="4860848" cy="387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18298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Чем Тутанхамон себя украшал?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5396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-173006"/>
            <a:ext cx="11809312" cy="114455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Подвеска-кулон с крылатым скарабеем</a:t>
            </a:r>
            <a:endParaRPr lang="ru-RU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174532" y="2276872"/>
            <a:ext cx="4572001" cy="37562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/>
              <a:t>Этот золотой кулон сделан в технике перегородчатой эмали и инкрустирован полудрагоценными камнями и цветным стеклом. Центральный элемент - крылатый скарабей из халцедона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657350"/>
            <a:ext cx="47625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484" y="-17140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Пектораль в форме скарабея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6499" y="1905000"/>
            <a:ext cx="4824537" cy="37562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/>
              <a:t>Пектора́ль</a:t>
            </a:r>
            <a:r>
              <a:rPr lang="ru-RU" b="1" dirty="0"/>
              <a:t> (от лат. </a:t>
            </a:r>
            <a:r>
              <a:rPr lang="ru-RU" b="1" dirty="0" err="1"/>
              <a:t>pectus</a:t>
            </a:r>
            <a:r>
              <a:rPr lang="ru-RU" b="1" dirty="0"/>
              <a:t> «грудь») — нагрудное </a:t>
            </a:r>
            <a:r>
              <a:rPr lang="ru-RU" b="1" dirty="0" smtClean="0"/>
              <a:t>украшение</a:t>
            </a:r>
          </a:p>
          <a:p>
            <a:r>
              <a:rPr lang="ru-RU" b="1" dirty="0"/>
              <a:t>Скарабей, толкающий перед собой шарик из земли, был священным животным у египтян. Он ассоциировался с богом солнца Ра, который каждое утро выкатывал солнечный диск на небосвод.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79" y="1772816"/>
            <a:ext cx="567186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388" y="-127823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Ожерелье в виде лунной ладьи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772816"/>
            <a:ext cx="4070970" cy="4943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8388" y="5805264"/>
            <a:ext cx="215251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Голубой лотос</a:t>
            </a:r>
            <a:endParaRPr lang="ru-RU" sz="2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3502124" y="4725144"/>
            <a:ext cx="2376264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s://upload.wikimedia.org/wikipedia/commons/thumb/e/eb/Nymphaea_caerulea_flower.JPG/1280px-Nymphaea_caerulea_fl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2" y="2204864"/>
            <a:ext cx="3792421" cy="28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188640"/>
            <a:ext cx="11377264" cy="114455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И еще несколько приятных мелочей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9918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-99392"/>
            <a:ext cx="11665296" cy="11445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Расписной ларец фараона Тутанхамона и его содержимое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1772816"/>
            <a:ext cx="6191250" cy="4352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64" y="1988840"/>
            <a:ext cx="5275496" cy="3733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796" y="6309320"/>
            <a:ext cx="540340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Расписное дерево. Фараон побеждает врагов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27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0"/>
            <a:ext cx="9144000" cy="1144556"/>
          </a:xfrm>
        </p:spPr>
        <p:txBody>
          <a:bodyPr>
            <a:normAutofit/>
          </a:bodyPr>
          <a:lstStyle/>
          <a:p>
            <a:r>
              <a:rPr lang="ru-RU" sz="4800" b="1" dirty="0"/>
              <a:t>Кинжалы фараона Тутанхамона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38" y="1844824"/>
            <a:ext cx="71437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Где нашли?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8548" y="1710172"/>
            <a:ext cx="4680520" cy="49685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В </a:t>
            </a:r>
            <a:r>
              <a:rPr lang="ru-RU" b="1" u="sng" dirty="0" smtClean="0"/>
              <a:t>Долине Царей </a:t>
            </a:r>
            <a:r>
              <a:rPr lang="ru-RU" b="1" dirty="0" smtClean="0"/>
              <a:t>– некрополе (город мертвых) фараонов Нового царства, близ города Фивы</a:t>
            </a:r>
          </a:p>
          <a:p>
            <a:r>
              <a:rPr lang="ru-RU" b="1" dirty="0"/>
              <a:t>К началу XX века Долина Царей считалась археологически хорошо исследованной местностью. К этому времени её поверхность была полностью перекопана многими поколениями случайных охотников за сокровищами, расхитителей и археологов.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1710172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-99392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Пусть оценят модницы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0790" r="776" b="20621"/>
          <a:stretch/>
        </p:blipFill>
        <p:spPr>
          <a:xfrm>
            <a:off x="2205472" y="1988840"/>
            <a:ext cx="756084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12188825" cy="1144556"/>
          </a:xfrm>
        </p:spPr>
        <p:txBody>
          <a:bodyPr/>
          <a:lstStyle/>
          <a:p>
            <a:r>
              <a:rPr lang="ru-RU" b="1" dirty="0" smtClean="0"/>
              <a:t>Говорить об этом можно без конца и … пора остановиться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38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908720"/>
            <a:ext cx="9142999" cy="2667000"/>
          </a:xfrm>
        </p:spPr>
        <p:txBody>
          <a:bodyPr/>
          <a:lstStyle/>
          <a:p>
            <a:pPr algn="ctr"/>
            <a:r>
              <a:rPr lang="ru-RU" sz="7200" b="1" dirty="0" smtClean="0"/>
              <a:t>Что еще интересного?</a:t>
            </a:r>
            <a:endParaRPr lang="ru-RU" sz="7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Проклятие фараона Тутанхамона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884" y="2204864"/>
            <a:ext cx="9144000" cy="39604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800" b="1" u="sng" dirty="0"/>
              <a:t>Проклятие фараонов </a:t>
            </a:r>
            <a:r>
              <a:rPr lang="ru-RU" sz="2800" b="1" dirty="0"/>
              <a:t>— проклятие, которое якобы </a:t>
            </a:r>
            <a:r>
              <a:rPr lang="ru-RU" sz="2800" b="1" dirty="0" smtClean="0"/>
              <a:t>настигает </a:t>
            </a:r>
            <a:r>
              <a:rPr lang="ru-RU" sz="2800" b="1" dirty="0"/>
              <a:t>того, кто прикасается к могилам царских особ и мумиям Древнего Египта. Проклятие преимущественно связывается со случаями смерти, которые имели место в течение нескольких следующих лет после вскрытия могилы Тутанхамона, состоявшегося в 1922 </a:t>
            </a:r>
            <a:r>
              <a:rPr lang="ru-RU" sz="2800" b="1" dirty="0" smtClean="0"/>
              <a:t>году</a:t>
            </a:r>
          </a:p>
          <a:p>
            <a:r>
              <a:rPr lang="ru-RU" sz="2800" b="1" dirty="0" smtClean="0"/>
              <a:t>К 1929 году преждевременно скончались 22 человека </a:t>
            </a:r>
            <a:r>
              <a:rPr lang="ru-RU" sz="2800" b="1" dirty="0"/>
              <a:t>(из которых 13 участвовали во вскрытии гробницы Тутанхамона, а остальные были их близкими) </a:t>
            </a:r>
          </a:p>
        </p:txBody>
      </p:sp>
    </p:spTree>
    <p:extLst>
      <p:ext uri="{BB962C8B-B14F-4D97-AF65-F5344CB8AC3E}">
        <p14:creationId xmlns:p14="http://schemas.microsoft.com/office/powerpoint/2010/main" val="15944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188640"/>
            <a:ext cx="10666412" cy="1144556"/>
          </a:xfrm>
        </p:spPr>
        <p:txBody>
          <a:bodyPr/>
          <a:lstStyle/>
          <a:p>
            <a:pPr algn="ctr"/>
            <a:r>
              <a:rPr lang="ru-RU" b="1" dirty="0" smtClean="0"/>
              <a:t>Лорд </a:t>
            </a:r>
            <a:r>
              <a:rPr lang="ru-RU" b="1" dirty="0" err="1" smtClean="0"/>
              <a:t>Карнарвон</a:t>
            </a:r>
            <a:r>
              <a:rPr lang="ru-RU" b="1" dirty="0" smtClean="0"/>
              <a:t> открыл мрачный список 5 апреля 1923 года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80" y="1772816"/>
            <a:ext cx="384213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465" y="-7460"/>
            <a:ext cx="11665295" cy="1144556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Определите, какие по счету эти саркофаги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96" y="1748950"/>
            <a:ext cx="7442234" cy="496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1445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Фивы были столицей Египта на протяжении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всей </a:t>
            </a:r>
            <a:r>
              <a:rPr lang="ru-RU" sz="3200" b="1" dirty="0"/>
              <a:t>XVIII династии Нового </a:t>
            </a:r>
            <a:r>
              <a:rPr lang="ru-RU" sz="3200" b="1" dirty="0" smtClean="0"/>
              <a:t>царства (кроме </a:t>
            </a:r>
            <a:r>
              <a:rPr lang="ru-RU" sz="3200" b="1" dirty="0" err="1" smtClean="0"/>
              <a:t>Амарнского</a:t>
            </a:r>
            <a:r>
              <a:rPr lang="ru-RU" sz="3200" b="1" dirty="0" smtClean="0"/>
              <a:t> периода)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714116"/>
            <a:ext cx="6407451" cy="5127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2564" y="4149080"/>
            <a:ext cx="303339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Здесь Долина Царей</a:t>
            </a:r>
            <a:endParaRPr lang="ru-RU" sz="2400" b="1" dirty="0"/>
          </a:p>
        </p:txBody>
      </p:sp>
      <p:cxnSp>
        <p:nvCxnSpPr>
          <p:cNvPr id="6" name="Прямая со стрелкой 5"/>
          <p:cNvCxnSpPr>
            <a:stCxn id="4" idx="1"/>
          </p:cNvCxnSpPr>
          <p:nvPr/>
        </p:nvCxnSpPr>
        <p:spPr>
          <a:xfrm flipH="1">
            <a:off x="3070076" y="4379913"/>
            <a:ext cx="4392488" cy="489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1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4" y="0"/>
            <a:ext cx="9144000" cy="114455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Кое-что о раскопках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1905000"/>
            <a:ext cx="11377263" cy="48363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Раскопки </a:t>
            </a:r>
            <a:r>
              <a:rPr lang="ru-RU" b="1" dirty="0"/>
              <a:t>обычно проводились </a:t>
            </a:r>
            <a:r>
              <a:rPr lang="ru-RU" b="1" u="sng" dirty="0"/>
              <a:t>сезонно</a:t>
            </a:r>
            <a:r>
              <a:rPr lang="ru-RU" b="1" dirty="0"/>
              <a:t> — в конце осени и зимой, когда спадала </a:t>
            </a:r>
            <a:r>
              <a:rPr lang="ru-RU" b="1" dirty="0" smtClean="0"/>
              <a:t>жара.</a:t>
            </a:r>
          </a:p>
          <a:p>
            <a:r>
              <a:rPr lang="ru-RU" b="1" dirty="0"/>
              <a:t>Египетское правительство не располагало средствами и рассчитывало на помощь </a:t>
            </a:r>
            <a:r>
              <a:rPr lang="ru-RU" b="1" u="sng" dirty="0"/>
              <a:t>иностранцев</a:t>
            </a:r>
            <a:r>
              <a:rPr lang="ru-RU" b="1" dirty="0"/>
              <a:t>. Изысканиями занимались представители музеев, группы учёных, спонсируемые европейскими и американскими </a:t>
            </a:r>
            <a:r>
              <a:rPr lang="ru-RU" b="1" u="sng" dirty="0"/>
              <a:t>меценатами</a:t>
            </a:r>
            <a:r>
              <a:rPr lang="ru-RU" b="1" dirty="0"/>
              <a:t>. </a:t>
            </a:r>
            <a:endParaRPr lang="ru-RU" b="1" dirty="0" smtClean="0"/>
          </a:p>
          <a:p>
            <a:r>
              <a:rPr lang="ru-RU" b="1" dirty="0" err="1" smtClean="0"/>
              <a:t>Говард</a:t>
            </a:r>
            <a:r>
              <a:rPr lang="ru-RU" b="1" dirty="0" smtClean="0"/>
              <a:t> Картер – английский ученый, лорд </a:t>
            </a:r>
            <a:r>
              <a:rPr lang="ru-RU" b="1" dirty="0" err="1" smtClean="0"/>
              <a:t>Карнарвон</a:t>
            </a:r>
            <a:r>
              <a:rPr lang="ru-RU" b="1" dirty="0" smtClean="0"/>
              <a:t> – богатый английский меценат</a:t>
            </a:r>
          </a:p>
          <a:p>
            <a:r>
              <a:rPr lang="ru-RU" b="1" dirty="0"/>
              <a:t>Лорд Джордж </a:t>
            </a:r>
            <a:r>
              <a:rPr lang="ru-RU" b="1" dirty="0" err="1"/>
              <a:t>Карнарвон</a:t>
            </a:r>
            <a:r>
              <a:rPr lang="ru-RU" b="1" dirty="0"/>
              <a:t> своё состояние потратил на исследование Древнего Египта, ставшее увлечением всей его жизни</a:t>
            </a:r>
            <a:r>
              <a:rPr lang="ru-RU" b="1" dirty="0" smtClean="0"/>
              <a:t>.</a:t>
            </a:r>
          </a:p>
          <a:p>
            <a:r>
              <a:rPr lang="ru-RU" b="1" dirty="0"/>
              <a:t>С 1907 года началось сотрудничество </a:t>
            </a:r>
            <a:r>
              <a:rPr lang="ru-RU" b="1" dirty="0" err="1"/>
              <a:t>Карнарвона</a:t>
            </a:r>
            <a:r>
              <a:rPr lang="ru-RU" b="1" dirty="0"/>
              <a:t> и Картера, они быстро нашли общий язык.</a:t>
            </a:r>
          </a:p>
        </p:txBody>
      </p:sp>
    </p:spTree>
    <p:extLst>
      <p:ext uri="{BB962C8B-B14F-4D97-AF65-F5344CB8AC3E}">
        <p14:creationId xmlns:p14="http://schemas.microsoft.com/office/powerpoint/2010/main" val="9237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она земли 16х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332_TF02801065.potx" id="{FC12A0A6-FF42-4F65-963F-ECB3CF7CDBAB}" vid="{35AA5B1B-E831-4D47-87D4-9E5835EC37D7}"/>
    </a:ext>
  </a:extLst>
</a:theme>
</file>

<file path=ppt/theme/theme2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тонах земли (широкоэкранный формат)</Template>
  <TotalTime>594</TotalTime>
  <Words>1784</Words>
  <Application>Microsoft Office PowerPoint</Application>
  <PresentationFormat>Произвольный</PresentationFormat>
  <Paragraphs>182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8" baseType="lpstr">
      <vt:lpstr>Arial</vt:lpstr>
      <vt:lpstr>Corbel</vt:lpstr>
      <vt:lpstr>Тона земли 16х9</vt:lpstr>
      <vt:lpstr>Искусство Древнего Египта: Находка гробницы Тутанхамона</vt:lpstr>
      <vt:lpstr>Внимание!</vt:lpstr>
      <vt:lpstr>Величайшее археологическое открытие  XX века</vt:lpstr>
      <vt:lpstr>Кто такой Тутанхамон?</vt:lpstr>
      <vt:lpstr>    Тутанхамон – кто он  для Эхнатона и Нефертити?  </vt:lpstr>
      <vt:lpstr>Кто нашел гробницу?</vt:lpstr>
      <vt:lpstr>Где нашли?</vt:lpstr>
      <vt:lpstr>Фивы были столицей Египта на протяжении  всей XVIII династии Нового царства (кроме Амарнского периода)</vt:lpstr>
      <vt:lpstr>Кое-что о раскопках</vt:lpstr>
      <vt:lpstr>Картер не просто копал в Долине Царей, а искал гробницу Тутанхамона</vt:lpstr>
      <vt:lpstr>Почему искали долго?</vt:lpstr>
      <vt:lpstr>Карта Долины Царей</vt:lpstr>
      <vt:lpstr>Оказывается</vt:lpstr>
      <vt:lpstr>2 ноября 1922 года – неожиданная находка</vt:lpstr>
      <vt:lpstr>Лестница из 16 ступеней ведет в гробницу</vt:lpstr>
      <vt:lpstr>Печати на стене – знак целостности гробницы</vt:lpstr>
      <vt:lpstr>А теперь посмотрим план гробницы</vt:lpstr>
      <vt:lpstr>Почему Картер и Карнарвон испытывали разочарование?</vt:lpstr>
      <vt:lpstr>Передняя комната (слева)</vt:lpstr>
      <vt:lpstr>Передняя комната</vt:lpstr>
      <vt:lpstr>Воры тут все-таки побывали</vt:lpstr>
      <vt:lpstr>Что охраняют стражники справа?</vt:lpstr>
      <vt:lpstr>Вход в погребальную камеру</vt:lpstr>
      <vt:lpstr>Погребальная камера</vt:lpstr>
      <vt:lpstr>Что увидели за стеной?</vt:lpstr>
      <vt:lpstr>Погребальная камера содержит 4 ковчега </vt:lpstr>
      <vt:lpstr>Ковчеги тоже произведения искусства</vt:lpstr>
      <vt:lpstr>Первый ковчег фараона Тутанхамона  с раскрытыми дверцами</vt:lpstr>
      <vt:lpstr>Целые печати на дверях второго внутреннего ковчега </vt:lpstr>
      <vt:lpstr>Внутри ковчегов – кварцитовый саркофаг.  Он сделан в форме ящика с крышкой</vt:lpstr>
      <vt:lpstr>Крышка кварцитового саркофага была треснутая</vt:lpstr>
      <vt:lpstr>Погребальная камера сейчас (без ковчегов)</vt:lpstr>
      <vt:lpstr>Презентация PowerPoint</vt:lpstr>
      <vt:lpstr>Ковчеги и саркофаги для погребения фараона Тутанхамона</vt:lpstr>
      <vt:lpstr>Внутренние гробы (по типу матрешки)</vt:lpstr>
      <vt:lpstr>Каждый гроб – шедевр искусства, особенно последний - золотой</vt:lpstr>
      <vt:lpstr>Первый антропоморфный гроб деревянный</vt:lpstr>
      <vt:lpstr>Второй антропоморфный гроб деревянный с инкрустацией</vt:lpstr>
      <vt:lpstr>Крышка второго гроба</vt:lpstr>
      <vt:lpstr>Третий антропоморфный гроб – 100 кг золота</vt:lpstr>
      <vt:lpstr>Итак, три антропоморфных гроба</vt:lpstr>
      <vt:lpstr>Говард Картер изучает третий золотой саркофаг Тутанхамона</vt:lpstr>
      <vt:lpstr>Золотая маска Тутанхамона, которая была на его мумии</vt:lpstr>
      <vt:lpstr>Далее – не для слабонервных!</vt:lpstr>
      <vt:lpstr>А что с мумией?</vt:lpstr>
      <vt:lpstr>Почему мумия плохо сохранилась?</vt:lpstr>
      <vt:lpstr>Как выглядел Тутанхамон?</vt:lpstr>
      <vt:lpstr>Британские ученые воссоздали внешний облик фараона Тутанхамона</vt:lpstr>
      <vt:lpstr>Произведения искусства из гробницы Тутанхамона</vt:lpstr>
      <vt:lpstr>Узнали Картера?</vt:lpstr>
      <vt:lpstr>«Скромная» гробница</vt:lpstr>
      <vt:lpstr>Сокровищница</vt:lpstr>
      <vt:lpstr>Вход в сокровищницу</vt:lpstr>
      <vt:lpstr>Молельня-ковчег</vt:lpstr>
      <vt:lpstr>Канопы Тутанхамона</vt:lpstr>
      <vt:lpstr>Ящик для каноп</vt:lpstr>
      <vt:lpstr>На чем фараон сидел?</vt:lpstr>
      <vt:lpstr>Кресло из кедра</vt:lpstr>
      <vt:lpstr>Царский трон</vt:lpstr>
      <vt:lpstr>Спинка царского трона</vt:lpstr>
      <vt:lpstr>Церемониальное кресло</vt:lpstr>
      <vt:lpstr>Парфюмерная ваза фараона Тутанхамона</vt:lpstr>
      <vt:lpstr>Чем Тутанхамон себя украшал?</vt:lpstr>
      <vt:lpstr>Подвеска-кулон с крылатым скарабеем</vt:lpstr>
      <vt:lpstr>Пектораль в форме скарабея</vt:lpstr>
      <vt:lpstr>Ожерелье в виде лунной ладьи</vt:lpstr>
      <vt:lpstr>И еще несколько приятных мелочей</vt:lpstr>
      <vt:lpstr>Расписной ларец фараона Тутанхамона и его содержимое</vt:lpstr>
      <vt:lpstr>Кинжалы фараона Тутанхамона</vt:lpstr>
      <vt:lpstr>Пусть оценят модницы</vt:lpstr>
      <vt:lpstr>Говорить об этом можно без конца и … пора остановиться</vt:lpstr>
      <vt:lpstr>Что еще интересного?</vt:lpstr>
      <vt:lpstr>Проклятие фараона Тутанхамона</vt:lpstr>
      <vt:lpstr>Лорд Карнарвон открыл мрачный список 5 апреля 1923 года</vt:lpstr>
      <vt:lpstr>Определите, какие по счету эти саркофаги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Древнего Египта: Находка гробницы Тутанхамона</dc:title>
  <dc:creator>User</dc:creator>
  <cp:lastModifiedBy>User</cp:lastModifiedBy>
  <cp:revision>59</cp:revision>
  <dcterms:created xsi:type="dcterms:W3CDTF">2020-04-12T17:55:12Z</dcterms:created>
  <dcterms:modified xsi:type="dcterms:W3CDTF">2020-04-13T13:43:34Z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