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6"/>
  </p:notesMasterIdLst>
  <p:sldIdLst>
    <p:sldId id="256" r:id="rId2"/>
    <p:sldId id="320" r:id="rId3"/>
    <p:sldId id="258" r:id="rId4"/>
    <p:sldId id="260" r:id="rId5"/>
    <p:sldId id="261" r:id="rId6"/>
    <p:sldId id="267" r:id="rId7"/>
    <p:sldId id="311" r:id="rId8"/>
    <p:sldId id="312" r:id="rId9"/>
    <p:sldId id="313" r:id="rId10"/>
    <p:sldId id="314" r:id="rId11"/>
    <p:sldId id="315" r:id="rId12"/>
    <p:sldId id="268" r:id="rId13"/>
    <p:sldId id="271" r:id="rId14"/>
    <p:sldId id="270" r:id="rId15"/>
    <p:sldId id="316" r:id="rId16"/>
    <p:sldId id="291" r:id="rId17"/>
    <p:sldId id="292" r:id="rId18"/>
    <p:sldId id="293" r:id="rId19"/>
    <p:sldId id="294" r:id="rId20"/>
    <p:sldId id="295" r:id="rId21"/>
    <p:sldId id="296" r:id="rId22"/>
    <p:sldId id="317" r:id="rId23"/>
    <p:sldId id="298" r:id="rId24"/>
    <p:sldId id="264" r:id="rId25"/>
    <p:sldId id="310" r:id="rId26"/>
    <p:sldId id="319" r:id="rId27"/>
    <p:sldId id="300" r:id="rId28"/>
    <p:sldId id="321" r:id="rId29"/>
    <p:sldId id="322" r:id="rId30"/>
    <p:sldId id="323" r:id="rId31"/>
    <p:sldId id="324" r:id="rId32"/>
    <p:sldId id="257" r:id="rId33"/>
    <p:sldId id="283" r:id="rId34"/>
    <p:sldId id="318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A54DF-A329-47F4-A57F-284B78530175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CF0F2-A670-4230-9B2A-AAE1850A26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212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dic.academic.ru/dic.nsf/ruwiki/2760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5421-0CD6-411C-94CE-1083517D662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409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XII в. до н.э. на территорию Греции вторгаются греки-дорийцы,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принадлежавшие к </a:t>
            </a:r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протоиллирийским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протомакедонским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племенам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Освоившись на юго-востоке Пелопоннеса, они завладели островами архипелагов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Спорады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Киклады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юго-западом Малой Азии и частью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Крита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вытеснив оставшееся минойское население с равнин в горные районы. Это завоевание привело к регрессу — резко сократилась численность населения, упал уровень жизни, пришли в упадок ремёсла и прекратилось строительство. Письменность также пришла в упадок, именно поэтому кроме гомеровских произведений не осталось ни одного письменного свидетельства. Позже археологи будут отмечать скудность археологических материалов, назвав гомеровскую эпоху определением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«Тёмные века»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Дорийцам, поработившим народы, были интересны лишь военные навыки. Перенимать, а тем более развивать искусство или ремёсла они не собирались. Развитие получили только гончарное ремесло, кораблестроение и обработка металлов. Но именно с помощью дорийцев Греция перешла в Железный век — его добыча и обработка только начиналась. Металл стал легкодоступным и дешёвым, что было важным для развития общества.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39811-74CC-404D-AEBC-570F97A13D8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703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Историк имеет дело с прошлым и не может непосредственно наблюдать объект своего изучения. Единственным средством информации для него о прошлом является 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исторический источник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через который он получает важнейшие сведения об изучаемой эпохе.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 историческими источниками понимаются все остатки прошлого, в которых отразились исторические свидетельства, отражающие реальные явления общественной жизни и деятельности человека.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CF0F2-A670-4230-9B2A-AAE1850A265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003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Меа́ндр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(от </a:t>
            </a:r>
            <a:r>
              <a:rPr lang="ru-RU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греч.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Μαία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νδρος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древнее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название извилистой реки </a:t>
            </a:r>
            <a:r>
              <a:rPr lang="ru-RU" sz="1200" b="1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Большой </a:t>
            </a:r>
            <a:r>
              <a:rPr lang="ru-RU" sz="1200" b="1" i="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Мендерес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 Малой Азии, сейчас в Турции) — плавный изгиб русла (равнинной) </a:t>
            </a:r>
            <a:r>
              <a:rPr lang="ru-RU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реки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CF0F2-A670-4230-9B2A-AAE1850A265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792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 VII в. до н.э. вокруг кладбищ и священных храмовых участков-</a:t>
            </a:r>
            <a:r>
              <a:rPr lang="ru-RU" dirty="0" err="1" smtClean="0"/>
              <a:t>теменосов</a:t>
            </a:r>
            <a:r>
              <a:rPr lang="ru-RU" dirty="0" smtClean="0"/>
              <a:t> появилась ограда. Повсеместно возник обычай установки маркера над погребением. В качестве такового выступила мемориальная ваза (</a:t>
            </a:r>
            <a:r>
              <a:rPr lang="ru-RU" dirty="0" err="1" smtClean="0"/>
              <a:t>дипилонские</a:t>
            </a:r>
            <a:r>
              <a:rPr lang="ru-RU" dirty="0" smtClean="0"/>
              <a:t> вазы), которая ранее служила подземным вместилищем праха. В эпоху </a:t>
            </a:r>
            <a:r>
              <a:rPr lang="ru-RU" dirty="0" err="1" smtClean="0"/>
              <a:t>геометрики</a:t>
            </a:r>
            <a:r>
              <a:rPr lang="ru-RU" dirty="0" smtClean="0"/>
              <a:t> произошел “выход” вазы-памятника из-под земли в мир живых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CF0F2-A670-4230-9B2A-AAE1850A265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714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Русские филологи-переводчики обычно игнорируют тонкие различия лирообразных и во всех случаях дают «лира»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Техника игры на всех античных лирах одинакова: музыкант держал инструмент под углом примерно 45 градусов к корпусу, играя стоя (особенно на кифаре) или сидя. Звук извлекался костяным </a:t>
            </a:r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плектром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Пальцами свободной руки ненужные струны приглушали. Гендерного различия среди исполнителей на лире не существовало, за исключением 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кифары, которая была мужским инструментом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Обучение игре на лире было частью базового образования свободного гражданина в Древней Греции и Древнем Риме.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CF0F2-A670-4230-9B2A-AAE1850A265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709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6DFF08F-DC6B-4601-B491-B0F83F6DD2DA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245244"/>
            <a:ext cx="8873544" cy="1463040"/>
          </a:xfrm>
        </p:spPr>
        <p:txBody>
          <a:bodyPr>
            <a:noAutofit/>
          </a:bodyPr>
          <a:lstStyle/>
          <a:p>
            <a:r>
              <a:rPr lang="ru-RU" sz="6000" b="1" dirty="0" smtClean="0"/>
              <a:t>Гомеровский период</a:t>
            </a:r>
            <a:endParaRPr lang="ru-RU" sz="6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40967" y="5578323"/>
            <a:ext cx="2885941" cy="590657"/>
          </a:xfrm>
        </p:spPr>
        <p:txBody>
          <a:bodyPr/>
          <a:lstStyle/>
          <a:p>
            <a:r>
              <a:rPr lang="ru-RU" sz="2800" b="1" dirty="0"/>
              <a:t>11 – 9 </a:t>
            </a:r>
            <a:r>
              <a:rPr lang="ru-RU" sz="2800" b="1" dirty="0" smtClean="0"/>
              <a:t>вв. </a:t>
            </a:r>
            <a:r>
              <a:rPr lang="ru-RU" sz="2800" b="1" dirty="0"/>
              <a:t>до н .э.</a:t>
            </a:r>
          </a:p>
          <a:p>
            <a:endParaRPr lang="ru-RU" dirty="0"/>
          </a:p>
        </p:txBody>
      </p:sp>
      <p:pic>
        <p:nvPicPr>
          <p:cNvPr id="8196" name="Picture 4" descr="http://picsport.ru/images/406656_grecheskaya-vaza-orname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2" r="670" b="23694"/>
          <a:stretch/>
        </p:blipFill>
        <p:spPr bwMode="auto">
          <a:xfrm>
            <a:off x="0" y="0"/>
            <a:ext cx="12170536" cy="507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24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0794" y="198850"/>
            <a:ext cx="6249474" cy="1499616"/>
          </a:xfrm>
        </p:spPr>
        <p:txBody>
          <a:bodyPr/>
          <a:lstStyle/>
          <a:p>
            <a:pPr algn="ctr"/>
            <a:r>
              <a:rPr lang="ru-RU" b="1" dirty="0" smtClean="0"/>
              <a:t>Меандр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77319" y="2208727"/>
            <a:ext cx="4572000" cy="1564783"/>
          </a:xfrm>
        </p:spPr>
        <p:txBody>
          <a:bodyPr>
            <a:normAutofit/>
          </a:bodyPr>
          <a:lstStyle/>
          <a:p>
            <a:r>
              <a:rPr lang="ru-RU" sz="3200" u="sng" dirty="0"/>
              <a:t>Меандр</a:t>
            </a:r>
            <a:r>
              <a:rPr lang="ru-RU" sz="3200" dirty="0"/>
              <a:t> –орнамент в виде ленты, изломанной под прямым углом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30" y="198850"/>
            <a:ext cx="4797980" cy="6395133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>
            <a:off x="6877319" y="2987899"/>
            <a:ext cx="772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3" idx="1"/>
          </p:cNvCxnSpPr>
          <p:nvPr/>
        </p:nvCxnSpPr>
        <p:spPr>
          <a:xfrm flipH="1">
            <a:off x="3618963" y="2991119"/>
            <a:ext cx="3258356" cy="2559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3" idx="1"/>
          </p:cNvCxnSpPr>
          <p:nvPr/>
        </p:nvCxnSpPr>
        <p:spPr>
          <a:xfrm flipH="1" flipV="1">
            <a:off x="3451538" y="2984680"/>
            <a:ext cx="3425781" cy="64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930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459" y="129184"/>
            <a:ext cx="11197652" cy="149961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Как возник меандр?</a:t>
            </a:r>
            <a:endParaRPr lang="ru-RU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84" y="1890307"/>
            <a:ext cx="5425169" cy="363486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432" y="2301242"/>
            <a:ext cx="5902679" cy="2812995"/>
          </a:xfrm>
        </p:spPr>
      </p:pic>
      <p:sp>
        <p:nvSpPr>
          <p:cNvPr id="8" name="Прямоугольник 7"/>
          <p:cNvSpPr/>
          <p:nvPr/>
        </p:nvSpPr>
        <p:spPr>
          <a:xfrm>
            <a:off x="275061" y="5786677"/>
            <a:ext cx="5314014" cy="10156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dirty="0" err="1"/>
              <a:t>Страбон</a:t>
            </a:r>
            <a:r>
              <a:rPr lang="ru-RU" sz="2000" b="1" dirty="0"/>
              <a:t>: "Течение реки становится столь извилистым, что от этого всякие извилины даже называются меандрами"</a:t>
            </a:r>
          </a:p>
        </p:txBody>
      </p:sp>
    </p:spTree>
    <p:extLst>
      <p:ext uri="{BB962C8B-B14F-4D97-AF65-F5344CB8AC3E}">
        <p14:creationId xmlns:p14="http://schemas.microsoft.com/office/powerpoint/2010/main" val="224764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8061" y="-213275"/>
            <a:ext cx="7266904" cy="1499616"/>
          </a:xfrm>
        </p:spPr>
        <p:txBody>
          <a:bodyPr>
            <a:normAutofit/>
          </a:bodyPr>
          <a:lstStyle/>
          <a:p>
            <a:r>
              <a:rPr lang="ru-RU" sz="4400" b="1" dirty="0" err="1" smtClean="0"/>
              <a:t>Дипилонская</a:t>
            </a:r>
            <a:r>
              <a:rPr lang="ru-RU" sz="4400" b="1" dirty="0" smtClean="0"/>
              <a:t> амфора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5832" y="1987742"/>
            <a:ext cx="7035085" cy="402336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Это уже </a:t>
            </a:r>
            <a:r>
              <a:rPr lang="ru-RU" sz="3200" u="sng" dirty="0" smtClean="0"/>
              <a:t>поздний</a:t>
            </a:r>
            <a:r>
              <a:rPr lang="ru-RU" sz="3200" dirty="0" smtClean="0"/>
              <a:t> геометрический стиль</a:t>
            </a:r>
          </a:p>
          <a:p>
            <a:r>
              <a:rPr lang="ru-RU" sz="3200" dirty="0" smtClean="0"/>
              <a:t>Эта ваза (высота 1,5 м) была найдена на </a:t>
            </a:r>
            <a:r>
              <a:rPr lang="ru-RU" sz="3200" b="1" u="sng" dirty="0" err="1" smtClean="0"/>
              <a:t>Дипилонском</a:t>
            </a:r>
            <a:r>
              <a:rPr lang="ru-RU" sz="3200" b="1" u="sng" dirty="0" smtClean="0"/>
              <a:t> кладбище</a:t>
            </a:r>
            <a:r>
              <a:rPr lang="ru-RU" sz="3200" dirty="0" smtClean="0"/>
              <a:t> близ Афин</a:t>
            </a:r>
          </a:p>
          <a:p>
            <a:r>
              <a:rPr lang="ru-RU" sz="3200" dirty="0" smtClean="0"/>
              <a:t>В древности она служила </a:t>
            </a:r>
            <a:r>
              <a:rPr lang="ru-RU" sz="3200" b="1" u="sng" dirty="0" smtClean="0"/>
              <a:t>памятником, </a:t>
            </a:r>
            <a:r>
              <a:rPr lang="ru-RU" sz="3200" dirty="0" err="1" smtClean="0"/>
              <a:t>устанавленным</a:t>
            </a:r>
            <a:r>
              <a:rPr lang="ru-RU" sz="3200" dirty="0" smtClean="0"/>
              <a:t> </a:t>
            </a:r>
            <a:r>
              <a:rPr lang="ru-RU" sz="3200" dirty="0"/>
              <a:t>над </a:t>
            </a:r>
            <a:r>
              <a:rPr lang="ru-RU" sz="3200" dirty="0" smtClean="0"/>
              <a:t>могилой представителя аристократического рода </a:t>
            </a:r>
            <a:endParaRPr lang="ru-RU" sz="3200" dirty="0"/>
          </a:p>
        </p:txBody>
      </p:sp>
      <p:pic>
        <p:nvPicPr>
          <p:cNvPr id="4" name="Picture 2" descr="http://www.greek-language.gr/digitalResources/files/image/history/art/texn_1.7.2_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0" y="95817"/>
            <a:ext cx="3346159" cy="663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42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0457"/>
            <a:ext cx="12192000" cy="1499616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4000" b="1" dirty="0" smtClean="0"/>
              <a:t>Керамик (</a:t>
            </a:r>
            <a:r>
              <a:rPr lang="ru-RU" sz="4000" b="1" dirty="0" err="1" smtClean="0"/>
              <a:t>Дипилонский</a:t>
            </a:r>
            <a:r>
              <a:rPr lang="ru-RU" sz="4000" b="1" dirty="0" smtClean="0"/>
              <a:t> некрополь) в Афинах </a:t>
            </a:r>
            <a:endParaRPr lang="ru-RU" b="1" dirty="0"/>
          </a:p>
        </p:txBody>
      </p:sp>
      <p:pic>
        <p:nvPicPr>
          <p:cNvPr id="9220" name="Picture 4" descr="http://mognovse.ru/mogno/984/983114/983114_html_4ea1c24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63" y="1035975"/>
            <a:ext cx="5344537" cy="550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tuorism.ru/wp-content/uploads/2015/06/Syost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13" y="1831738"/>
            <a:ext cx="5114669" cy="338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1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eautyufa.ru/wp-content/uploads/2015/11/%D0%94%D0%B8%D0%BF%D0%B8%D0%BB%D0%BE%D0%BD%D1%81%D0%BA%D0%B0%D1%8F-%D0%B0%D0%BC%D1%84%D0%BE%D1%80%D0%B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53767"/>
            <a:ext cx="6801245" cy="60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373257" y="253767"/>
            <a:ext cx="4310743" cy="1499616"/>
          </a:xfrm>
        </p:spPr>
        <p:txBody>
          <a:bodyPr/>
          <a:lstStyle/>
          <a:p>
            <a:pPr algn="ctr"/>
            <a:r>
              <a:rPr lang="ru-RU" b="1" dirty="0" smtClean="0"/>
              <a:t>Рассмотрим ее поближе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0693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886" y="121576"/>
            <a:ext cx="11142114" cy="1499616"/>
          </a:xfrm>
        </p:spPr>
        <p:txBody>
          <a:bodyPr/>
          <a:lstStyle/>
          <a:p>
            <a:pPr algn="ctr"/>
            <a:r>
              <a:rPr lang="ru-RU" b="1" dirty="0" smtClean="0"/>
              <a:t>Многие стоят, кто-то сидит, </a:t>
            </a:r>
            <a:br>
              <a:rPr lang="ru-RU" b="1" dirty="0" smtClean="0"/>
            </a:br>
            <a:r>
              <a:rPr lang="ru-RU" b="1" dirty="0" smtClean="0"/>
              <a:t>и лишь один лежит</a:t>
            </a:r>
            <a:endParaRPr lang="ru-RU" b="1" dirty="0"/>
          </a:p>
        </p:txBody>
      </p:sp>
      <p:pic>
        <p:nvPicPr>
          <p:cNvPr id="3" name="Picture 2" descr="http://www.beautyufa.ru/wp-content/uploads/2015/11/%D0%94%D0%B8%D0%BF%D0%B8%D0%BB%D0%BE%D0%BD%D1%81%D0%BA%D0%B0%D1%8F-%D0%B0%D0%BC%D1%84%D0%BE%D1%80%D0%B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" t="18858" r="2796" b="41226"/>
          <a:stretch/>
        </p:blipFill>
        <p:spPr bwMode="auto">
          <a:xfrm>
            <a:off x="731729" y="1621192"/>
            <a:ext cx="10965019" cy="416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1503" y="5903893"/>
            <a:ext cx="117854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Это погребальная церемония. Фигуры людей </a:t>
            </a:r>
            <a:r>
              <a:rPr lang="ru-RU" sz="2800" b="1" u="sng" dirty="0" smtClean="0"/>
              <a:t>упрощены</a:t>
            </a:r>
            <a:r>
              <a:rPr lang="ru-RU" sz="2800" b="1" dirty="0" smtClean="0"/>
              <a:t> и также сведены</a:t>
            </a:r>
          </a:p>
          <a:p>
            <a:pPr algn="ctr"/>
            <a:r>
              <a:rPr lang="ru-RU" sz="2800" b="1" dirty="0"/>
              <a:t>к</a:t>
            </a:r>
            <a:r>
              <a:rPr lang="ru-RU" sz="2800" b="1" dirty="0" smtClean="0"/>
              <a:t> геометрическим фигурам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150468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2708" y="306898"/>
            <a:ext cx="5259038" cy="12510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/>
              <a:t>Дипилонский</a:t>
            </a:r>
            <a:r>
              <a:rPr lang="ru-RU" b="1" dirty="0"/>
              <a:t> </a:t>
            </a:r>
            <a:r>
              <a:rPr lang="ru-RU" b="1" dirty="0" smtClean="0"/>
              <a:t>     кратер</a:t>
            </a:r>
            <a:endParaRPr lang="ru-RU" b="1" dirty="0"/>
          </a:p>
        </p:txBody>
      </p:sp>
      <p:pic>
        <p:nvPicPr>
          <p:cNvPr id="2050" name="Picture 2" descr="http://edushk.ru/pars_docs/refs/19/18839/18839_html_m3aa433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67" y="126593"/>
            <a:ext cx="4675610" cy="653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38009" y="3392485"/>
            <a:ext cx="48038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/>
              <a:t>Кратер</a:t>
            </a:r>
            <a:r>
              <a:rPr lang="ru-RU" sz="2800" b="1" dirty="0" smtClean="0"/>
              <a:t> – сосуд с широким горлом </a:t>
            </a:r>
          </a:p>
          <a:p>
            <a:r>
              <a:rPr lang="ru-RU" sz="2800" b="1" dirty="0" smtClean="0"/>
              <a:t>для смешивания жидкостей. </a:t>
            </a:r>
          </a:p>
          <a:p>
            <a:r>
              <a:rPr lang="ru-RU" sz="2800" b="1" dirty="0" smtClean="0"/>
              <a:t>Но это тоже памятник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887895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ages.myshared.ru/20/1247375/slide_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" t="8820" r="5501" b="5501"/>
          <a:stretch/>
        </p:blipFill>
        <p:spPr bwMode="auto">
          <a:xfrm>
            <a:off x="1841678" y="96305"/>
            <a:ext cx="8747349" cy="600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05470" y="6220496"/>
            <a:ext cx="10019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Здесь есть фигуры животных – лошадей - в геометрическом стиле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803979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7471" y="327639"/>
            <a:ext cx="4279006" cy="1499616"/>
          </a:xfrm>
        </p:spPr>
        <p:txBody>
          <a:bodyPr/>
          <a:lstStyle/>
          <a:p>
            <a:pPr algn="ctr"/>
            <a:r>
              <a:rPr lang="ru-RU" b="1" dirty="0" smtClean="0"/>
              <a:t>Статуэтка коня</a:t>
            </a:r>
            <a:endParaRPr lang="ru-RU" b="1" dirty="0"/>
          </a:p>
        </p:txBody>
      </p:sp>
      <p:pic>
        <p:nvPicPr>
          <p:cNvPr id="5122" name="Picture 2" descr="http://izhka.ru/upload/medialibrary/89a/Bronzovyj_k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14" y="559284"/>
            <a:ext cx="4964890" cy="599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529588" y="2286000"/>
            <a:ext cx="4997003" cy="402336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В геометрическом стиле создавалась и небольшая скульптура -  </a:t>
            </a:r>
            <a:r>
              <a:rPr lang="ru-RU" sz="2800" b="1" dirty="0" err="1" smtClean="0"/>
              <a:t>вотивные</a:t>
            </a:r>
            <a:r>
              <a:rPr lang="ru-RU" sz="2800" b="1" dirty="0" smtClean="0"/>
              <a:t> статуэтки</a:t>
            </a:r>
          </a:p>
          <a:p>
            <a:r>
              <a:rPr lang="ru-RU" sz="2800" b="1" u="sng" dirty="0" err="1" smtClean="0"/>
              <a:t>Вотивный</a:t>
            </a:r>
            <a:r>
              <a:rPr lang="ru-RU" sz="2800" b="1" dirty="0" smtClean="0"/>
              <a:t> – приносимый в дар божеству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202996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/>
              <a:t>Гомеровский вопрос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139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342" y="2388258"/>
            <a:ext cx="9720072" cy="1499616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/>
              <a:t>Хотя сам Гомер в это время </a:t>
            </a:r>
            <a:br>
              <a:rPr lang="ru-RU" sz="4800" b="1" dirty="0" smtClean="0"/>
            </a:br>
            <a:r>
              <a:rPr lang="ru-RU" sz="4800" b="1" dirty="0" smtClean="0"/>
              <a:t>не жил, а жил позднее </a:t>
            </a:r>
            <a:br>
              <a:rPr lang="ru-RU" sz="4800" b="1" dirty="0" smtClean="0"/>
            </a:br>
            <a:r>
              <a:rPr lang="ru-RU" sz="4800" b="1" dirty="0" smtClean="0"/>
              <a:t>(в </a:t>
            </a:r>
            <a:r>
              <a:rPr lang="en-US" sz="4800" b="1" dirty="0" smtClean="0"/>
              <a:t>VIII</a:t>
            </a:r>
            <a:r>
              <a:rPr lang="ru-RU" sz="4800" b="1" dirty="0" smtClean="0"/>
              <a:t> веке до н. э.). </a:t>
            </a:r>
            <a:br>
              <a:rPr lang="ru-RU" sz="4800" b="1" dirty="0" smtClean="0"/>
            </a:br>
            <a:r>
              <a:rPr lang="ru-RU" sz="4800" b="1" dirty="0" smtClean="0"/>
              <a:t>Но он воспевал это время </a:t>
            </a:r>
            <a:br>
              <a:rPr lang="ru-RU" sz="4800" b="1" dirty="0" smtClean="0"/>
            </a:br>
            <a:r>
              <a:rPr lang="ru-RU" sz="4800" b="1" dirty="0" smtClean="0"/>
              <a:t>в своих поэмах 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1209324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429" y="152400"/>
            <a:ext cx="11050072" cy="97840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вопрос, который волнует ученых до сих пор: Гомер </a:t>
            </a:r>
            <a:r>
              <a:rPr lang="ru-RU" sz="3600" b="1" dirty="0"/>
              <a:t>– реальный человек или миф?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868" y="1409678"/>
            <a:ext cx="3428068" cy="498401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96768" y="1821688"/>
            <a:ext cx="4896544" cy="4572000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/>
              <a:t>Даже самые древние греки очень мало знали о Гомере.</a:t>
            </a:r>
          </a:p>
          <a:p>
            <a:r>
              <a:rPr lang="ru-RU" sz="2400" dirty="0" smtClean="0"/>
              <a:t>Кто его родители – неизвестно.</a:t>
            </a:r>
          </a:p>
          <a:p>
            <a:r>
              <a:rPr lang="ru-RU" sz="2400" dirty="0" smtClean="0"/>
              <a:t>Место </a:t>
            </a:r>
            <a:r>
              <a:rPr lang="ru-RU" sz="2400" dirty="0"/>
              <a:t>рождения Гомера неизвестно. За право называться его родиной боролись семь городов: Смирна, </a:t>
            </a:r>
            <a:r>
              <a:rPr lang="ru-RU" sz="2400" dirty="0" err="1" smtClean="0"/>
              <a:t>Хиос</a:t>
            </a:r>
            <a:r>
              <a:rPr lang="ru-RU" sz="2400" dirty="0" smtClean="0"/>
              <a:t>, </a:t>
            </a:r>
            <a:r>
              <a:rPr lang="ru-RU" sz="2400" dirty="0" err="1" smtClean="0"/>
              <a:t>Колофон</a:t>
            </a:r>
            <a:r>
              <a:rPr lang="ru-RU" sz="2400" dirty="0"/>
              <a:t>, </a:t>
            </a:r>
            <a:r>
              <a:rPr lang="ru-RU" sz="2400" dirty="0" err="1"/>
              <a:t>Саламин</a:t>
            </a:r>
            <a:r>
              <a:rPr lang="ru-RU" sz="2400" dirty="0"/>
              <a:t>, Родос, Аргос, Афины.</a:t>
            </a:r>
          </a:p>
          <a:p>
            <a:r>
              <a:rPr lang="ru-RU" sz="2400" dirty="0"/>
              <a:t>Традиционно Гомер изображается слепцом. </a:t>
            </a:r>
          </a:p>
        </p:txBody>
      </p:sp>
    </p:spTree>
    <p:extLst>
      <p:ext uri="{BB962C8B-B14F-4D97-AF65-F5344CB8AC3E}">
        <p14:creationId xmlns:p14="http://schemas.microsoft.com/office/powerpoint/2010/main" val="78749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5812" y="-148879"/>
            <a:ext cx="9720072" cy="1499616"/>
          </a:xfrm>
        </p:spPr>
        <p:txBody>
          <a:bodyPr/>
          <a:lstStyle/>
          <a:p>
            <a:pPr algn="ctr"/>
            <a:r>
              <a:rPr lang="ru-RU" b="1" dirty="0" smtClean="0"/>
              <a:t>Что известно о Гомере?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2958" y="2663835"/>
            <a:ext cx="11045780" cy="118694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«Семь городов, пререкаясь, зовутся отчизной Гомера:</a:t>
            </a:r>
          </a:p>
          <a:p>
            <a:pPr algn="ctr"/>
            <a:r>
              <a:rPr lang="ru-RU" sz="3600" b="1" dirty="0" smtClean="0"/>
              <a:t>Кима, Смирна, </a:t>
            </a:r>
            <a:r>
              <a:rPr lang="ru-RU" sz="3600" b="1" dirty="0" err="1" smtClean="0"/>
              <a:t>Хиос</a:t>
            </a:r>
            <a:r>
              <a:rPr lang="ru-RU" sz="3600" b="1" dirty="0" smtClean="0"/>
              <a:t>, </a:t>
            </a:r>
            <a:r>
              <a:rPr lang="ru-RU" sz="3600" b="1" dirty="0" err="1" smtClean="0"/>
              <a:t>Колофон</a:t>
            </a:r>
            <a:r>
              <a:rPr lang="ru-RU" sz="3600" b="1" dirty="0" smtClean="0"/>
              <a:t>, </a:t>
            </a:r>
            <a:r>
              <a:rPr lang="ru-RU" sz="3600" b="1" dirty="0" err="1" smtClean="0"/>
              <a:t>Пилос</a:t>
            </a:r>
            <a:r>
              <a:rPr lang="ru-RU" sz="3600" b="1" dirty="0" smtClean="0"/>
              <a:t>, Аргос, Афины» 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52832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mapsmaps.ru/wp-content/uploads/2011/01/01Greece873.png"/>
          <p:cNvPicPr>
            <a:picLocks noChangeAspect="1" noChangeArrowheads="1"/>
          </p:cNvPicPr>
          <p:nvPr/>
        </p:nvPicPr>
        <p:blipFill rotWithShape="1">
          <a:blip r:embed="rId2"/>
          <a:srcRect l="-1" t="2750" r="305" b="1701"/>
          <a:stretch/>
        </p:blipFill>
        <p:spPr bwMode="auto">
          <a:xfrm>
            <a:off x="2135560" y="-4316"/>
            <a:ext cx="7884368" cy="6860530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7392144" y="2780928"/>
            <a:ext cx="216024" cy="19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8463752" y="2780928"/>
            <a:ext cx="216024" cy="19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888088" y="4725144"/>
            <a:ext cx="216024" cy="19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583167" y="4822304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о. </a:t>
            </a:r>
            <a:r>
              <a:rPr lang="ru-RU" b="1" dirty="0" err="1"/>
              <a:t>Иос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104113" y="2363016"/>
            <a:ext cx="926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о. </a:t>
            </a:r>
            <a:r>
              <a:rPr lang="ru-RU" b="1" dirty="0" err="1"/>
              <a:t>Хиос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098527" y="2387306"/>
            <a:ext cx="115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г. Смирна</a:t>
            </a:r>
          </a:p>
        </p:txBody>
      </p:sp>
      <p:sp>
        <p:nvSpPr>
          <p:cNvPr id="10" name="Овал 9"/>
          <p:cNvSpPr/>
          <p:nvPr/>
        </p:nvSpPr>
        <p:spPr>
          <a:xfrm>
            <a:off x="8499831" y="3328789"/>
            <a:ext cx="216024" cy="19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098528" y="2975248"/>
            <a:ext cx="131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г. </a:t>
            </a:r>
            <a:r>
              <a:rPr lang="ru-RU" b="1" dirty="0" err="1"/>
              <a:t>Колофон</a:t>
            </a:r>
            <a:endParaRPr lang="ru-RU" b="1" dirty="0"/>
          </a:p>
        </p:txBody>
      </p:sp>
      <p:sp>
        <p:nvSpPr>
          <p:cNvPr id="12" name="Овал 11"/>
          <p:cNvSpPr/>
          <p:nvPr/>
        </p:nvSpPr>
        <p:spPr>
          <a:xfrm>
            <a:off x="5663952" y="3523109"/>
            <a:ext cx="216024" cy="19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193794" y="3144123"/>
            <a:ext cx="1095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г. Афины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56248" y="4571903"/>
            <a:ext cx="216024" cy="19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208277" y="4202571"/>
            <a:ext cx="101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г. </a:t>
            </a:r>
            <a:r>
              <a:rPr lang="ru-RU" b="1" dirty="0" err="1"/>
              <a:t>Пилос</a:t>
            </a:r>
            <a:endParaRPr lang="ru-RU" b="1" dirty="0"/>
          </a:p>
        </p:txBody>
      </p:sp>
      <p:sp>
        <p:nvSpPr>
          <p:cNvPr id="16" name="Овал 15"/>
          <p:cNvSpPr/>
          <p:nvPr/>
        </p:nvSpPr>
        <p:spPr>
          <a:xfrm>
            <a:off x="8122816" y="2014457"/>
            <a:ext cx="216024" cy="19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652393" y="1620835"/>
            <a:ext cx="92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г. Кима</a:t>
            </a:r>
          </a:p>
        </p:txBody>
      </p:sp>
    </p:spTree>
    <p:extLst>
      <p:ext uri="{BB962C8B-B14F-4D97-AF65-F5344CB8AC3E}">
        <p14:creationId xmlns:p14="http://schemas.microsoft.com/office/powerpoint/2010/main" val="2285654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2/28/Auguste_Leloir_-_Hom%C3%A8re.jpg/1280px-Auguste_Leloir_-_Hom%C3%A8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0985" y="187736"/>
            <a:ext cx="8761171" cy="65092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293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19741" y="173092"/>
            <a:ext cx="3866882" cy="1499616"/>
          </a:xfrm>
        </p:spPr>
        <p:txBody>
          <a:bodyPr/>
          <a:lstStyle/>
          <a:p>
            <a:r>
              <a:rPr lang="ru-RU" b="1" dirty="0" err="1"/>
              <a:t>Форминга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49285" y="2029710"/>
            <a:ext cx="4987343" cy="4023360"/>
          </a:xfrm>
        </p:spPr>
        <p:txBody>
          <a:bodyPr>
            <a:normAutofit/>
          </a:bodyPr>
          <a:lstStyle/>
          <a:p>
            <a:r>
              <a:rPr lang="ru-RU" sz="2400" dirty="0"/>
              <a:t>древнегреческий </a:t>
            </a:r>
            <a:r>
              <a:rPr lang="ru-RU" sz="2400" dirty="0" smtClean="0"/>
              <a:t>4-хструнный </a:t>
            </a:r>
            <a:r>
              <a:rPr lang="ru-RU" sz="2400" dirty="0"/>
              <a:t>щипковый инструмент, считается древнейшим из семейства греческих </a:t>
            </a:r>
            <a:r>
              <a:rPr lang="ru-RU" sz="2400" dirty="0" smtClean="0"/>
              <a:t>лирообразных</a:t>
            </a:r>
            <a:endParaRPr lang="ru-RU" sz="2400" dirty="0"/>
          </a:p>
          <a:p>
            <a:r>
              <a:rPr lang="ru-RU" sz="2400" dirty="0"/>
              <a:t>подходила к эпическому складу песни; оттого она считалась инструментом </a:t>
            </a:r>
            <a:r>
              <a:rPr lang="ru-RU" sz="2400" dirty="0" err="1"/>
              <a:t>а</a:t>
            </a:r>
            <a:r>
              <a:rPr lang="ru-RU" sz="2400" dirty="0" err="1" smtClean="0"/>
              <a:t>эдов</a:t>
            </a:r>
            <a:endParaRPr lang="ru-RU" sz="2400" dirty="0"/>
          </a:p>
        </p:txBody>
      </p:sp>
      <p:pic>
        <p:nvPicPr>
          <p:cNvPr id="1026" name="Picture 2" descr="https://upload.wikimedia.org/wikipedia/commons/e/e8/939b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248" y="431553"/>
            <a:ext cx="3933008" cy="596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48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0765" y="1854557"/>
            <a:ext cx="9878096" cy="226815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4900" b="1" u="sng" dirty="0" err="1" smtClean="0">
                <a:solidFill>
                  <a:schemeClr val="tx1"/>
                </a:solidFill>
              </a:rPr>
              <a:t>Аэды</a:t>
            </a:r>
            <a:r>
              <a:rPr lang="ru-RU" sz="4900" b="1" dirty="0" smtClean="0">
                <a:solidFill>
                  <a:schemeClr val="tx1"/>
                </a:solidFill>
              </a:rPr>
              <a:t> – певцы-сочинители, современники событий</a:t>
            </a:r>
            <a:br>
              <a:rPr lang="ru-RU" sz="4900" b="1" dirty="0" smtClean="0">
                <a:solidFill>
                  <a:schemeClr val="tx1"/>
                </a:solidFill>
              </a:rPr>
            </a:br>
            <a:r>
              <a:rPr lang="ru-RU" sz="4900" b="1" dirty="0" smtClean="0">
                <a:solidFill>
                  <a:schemeClr val="tx1"/>
                </a:solidFill>
              </a:rPr>
              <a:t/>
            </a:r>
            <a:br>
              <a:rPr lang="ru-RU" sz="4900" b="1" dirty="0" smtClean="0">
                <a:solidFill>
                  <a:schemeClr val="tx1"/>
                </a:solidFill>
              </a:rPr>
            </a:br>
            <a:r>
              <a:rPr lang="ru-RU" sz="4900" b="1" u="sng" dirty="0" smtClean="0">
                <a:solidFill>
                  <a:schemeClr val="tx1"/>
                </a:solidFill>
              </a:rPr>
              <a:t>Рапсоды</a:t>
            </a:r>
            <a:r>
              <a:rPr lang="ru-RU" sz="4900" b="1" dirty="0" smtClean="0">
                <a:solidFill>
                  <a:schemeClr val="tx1"/>
                </a:solidFill>
              </a:rPr>
              <a:t> – певцы-исполнители, исполняли уже записанное произведение </a:t>
            </a:r>
            <a:endParaRPr lang="ru-RU" sz="4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56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1553" y="1757966"/>
            <a:ext cx="9720071" cy="402336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Ученые считают, что, скорее всего, Гомер был </a:t>
            </a:r>
            <a:r>
              <a:rPr lang="ru-RU" sz="3600" b="1" u="sng" dirty="0" err="1" smtClean="0"/>
              <a:t>аэдом</a:t>
            </a:r>
            <a:r>
              <a:rPr lang="ru-RU" sz="3600" b="1" dirty="0" smtClean="0"/>
              <a:t>, но не простым. Он собрал воедино разрозненные песни, созданные другими </a:t>
            </a:r>
            <a:r>
              <a:rPr lang="ru-RU" sz="3600" b="1" dirty="0" err="1" smtClean="0"/>
              <a:t>аэдами</a:t>
            </a:r>
            <a:r>
              <a:rPr lang="ru-RU" sz="3600" b="1" dirty="0" smtClean="0"/>
              <a:t>, </a:t>
            </a:r>
            <a:r>
              <a:rPr lang="ru-RU" sz="3600" b="1" dirty="0"/>
              <a:t>объединил их общим сюжетом </a:t>
            </a:r>
            <a:r>
              <a:rPr lang="ru-RU" sz="3600" b="1" dirty="0" smtClean="0"/>
              <a:t>и </a:t>
            </a:r>
            <a:r>
              <a:rPr lang="ru-RU" sz="3600" b="1" u="sng" dirty="0" smtClean="0"/>
              <a:t>создал из разрозненного единое</a:t>
            </a:r>
            <a:endParaRPr lang="ru-RU" sz="3600" b="1" u="sng" dirty="0"/>
          </a:p>
        </p:txBody>
      </p:sp>
    </p:spTree>
    <p:extLst>
      <p:ext uri="{BB962C8B-B14F-4D97-AF65-F5344CB8AC3E}">
        <p14:creationId xmlns:p14="http://schemas.microsoft.com/office/powerpoint/2010/main" val="2448710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271" y="1912135"/>
            <a:ext cx="8229600" cy="12510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Две поэмы Гомера:</a:t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sz="6700" b="1" dirty="0">
                <a:solidFill>
                  <a:schemeClr val="tx1"/>
                </a:solidFill>
              </a:rPr>
              <a:t>«Илиада»</a:t>
            </a:r>
            <a:br>
              <a:rPr lang="ru-RU" sz="6700" b="1" dirty="0">
                <a:solidFill>
                  <a:schemeClr val="tx1"/>
                </a:solidFill>
              </a:rPr>
            </a:br>
            <a:r>
              <a:rPr lang="ru-RU" sz="6700" b="1" dirty="0">
                <a:solidFill>
                  <a:schemeClr val="tx1"/>
                </a:solidFill>
              </a:rPr>
              <a:t/>
            </a:r>
            <a:br>
              <a:rPr lang="ru-RU" sz="6700" b="1" dirty="0">
                <a:solidFill>
                  <a:schemeClr val="tx1"/>
                </a:solidFill>
              </a:rPr>
            </a:br>
            <a:r>
              <a:rPr lang="ru-RU" sz="6700" b="1" dirty="0">
                <a:solidFill>
                  <a:schemeClr val="tx1"/>
                </a:solidFill>
              </a:rPr>
              <a:t>«Одиссея»</a:t>
            </a:r>
          </a:p>
        </p:txBody>
      </p:sp>
    </p:spTree>
    <p:extLst>
      <p:ext uri="{BB962C8B-B14F-4D97-AF65-F5344CB8AC3E}">
        <p14:creationId xmlns:p14="http://schemas.microsoft.com/office/powerpoint/2010/main" val="364756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/>
              <a:t>Поэмы Гомера – источник ценнейших знаний по истории Древней Греции</a:t>
            </a:r>
            <a:br>
              <a:rPr lang="ru-RU" sz="4400" b="1" dirty="0"/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5564041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34129" y="2054181"/>
            <a:ext cx="5988677" cy="402336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Эта скульптура изображает, как после гибели ахейского юноши </a:t>
            </a:r>
            <a:r>
              <a:rPr lang="ru-RU" sz="2800" dirty="0" err="1" smtClean="0"/>
              <a:t>Патрокла</a:t>
            </a:r>
            <a:r>
              <a:rPr lang="ru-RU" sz="2800" dirty="0" smtClean="0"/>
              <a:t>, спартанский царь </a:t>
            </a:r>
            <a:r>
              <a:rPr lang="ru-RU" sz="2800" dirty="0" err="1" smtClean="0"/>
              <a:t>Менелай</a:t>
            </a:r>
            <a:r>
              <a:rPr lang="ru-RU" sz="2800" dirty="0" smtClean="0"/>
              <a:t> выносит его тело с поля битвы. Но почему он без одежды? А потому, что троянцы растащили его доспехи. Они ведь думали, что убитый - Ахилл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81" y="102658"/>
            <a:ext cx="4596782" cy="662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70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5726164"/>
              </p:ext>
            </p:extLst>
          </p:nvPr>
        </p:nvGraphicFramePr>
        <p:xfrm>
          <a:off x="602900" y="1989409"/>
          <a:ext cx="10919877" cy="429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2"/>
                <a:gridCol w="4111566"/>
                <a:gridCol w="3639959"/>
              </a:tblGrid>
              <a:tr h="749052"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Эгейский мир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</a:t>
                      </a:r>
                      <a:r>
                        <a:rPr lang="ru-RU" sz="2800" dirty="0" smtClean="0"/>
                        <a:t>. </a:t>
                      </a:r>
                      <a:r>
                        <a:rPr lang="ru-RU" sz="3200" b="1" dirty="0" smtClean="0"/>
                        <a:t>Крито-микенская культура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30 – 12 века до н. э.</a:t>
                      </a:r>
                      <a:endParaRPr lang="ru-RU" sz="2800" dirty="0"/>
                    </a:p>
                  </a:txBody>
                  <a:tcPr/>
                </a:tc>
              </a:tr>
              <a:tr h="720080">
                <a:tc rowSpan="4">
                  <a:txBody>
                    <a:bodyPr/>
                    <a:lstStyle/>
                    <a:p>
                      <a:r>
                        <a:rPr lang="ru-RU" sz="3200" b="1" dirty="0" smtClean="0"/>
                        <a:t>Древняя</a:t>
                      </a:r>
                      <a:r>
                        <a:rPr lang="ru-RU" sz="3200" b="1" baseline="0" dirty="0" smtClean="0"/>
                        <a:t> Греция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II</a:t>
                      </a:r>
                      <a:r>
                        <a:rPr lang="ru-RU" sz="2800" dirty="0" smtClean="0"/>
                        <a:t>. </a:t>
                      </a:r>
                      <a:r>
                        <a:rPr lang="ru-RU" sz="3200" b="1" dirty="0" smtClean="0"/>
                        <a:t>Гомеровский</a:t>
                      </a:r>
                      <a:r>
                        <a:rPr lang="ru-RU" sz="3200" b="1" baseline="0" dirty="0" smtClean="0"/>
                        <a:t> период</a:t>
                      </a:r>
                      <a:endParaRPr lang="ru-RU" sz="32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11 – 9 века до н.э.</a:t>
                      </a:r>
                      <a:endParaRPr lang="ru-RU" sz="28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720080">
                <a:tc vMerge="1">
                  <a:txBody>
                    <a:bodyPr/>
                    <a:lstStyle/>
                    <a:p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III</a:t>
                      </a:r>
                      <a:r>
                        <a:rPr lang="ru-RU" sz="2800" dirty="0" smtClean="0"/>
                        <a:t>.</a:t>
                      </a:r>
                      <a:r>
                        <a:rPr lang="ru-RU" sz="2800" baseline="0" dirty="0" smtClean="0"/>
                        <a:t> </a:t>
                      </a:r>
                      <a:r>
                        <a:rPr lang="ru-RU" sz="3200" b="1" baseline="0" dirty="0" smtClean="0"/>
                        <a:t>Архаика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8 – 6 века до н.э.</a:t>
                      </a:r>
                      <a:endParaRPr lang="ru-RU" sz="2800" dirty="0"/>
                    </a:p>
                  </a:txBody>
                  <a:tcPr/>
                </a:tc>
              </a:tr>
              <a:tr h="720080">
                <a:tc vMerge="1">
                  <a:txBody>
                    <a:bodyPr/>
                    <a:lstStyle/>
                    <a:p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IV</a:t>
                      </a:r>
                      <a:r>
                        <a:rPr lang="ru-RU" sz="2800" dirty="0" smtClean="0"/>
                        <a:t>. </a:t>
                      </a:r>
                      <a:r>
                        <a:rPr lang="ru-RU" sz="3200" b="1" dirty="0" smtClean="0"/>
                        <a:t>Классика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5 – 4 века до н.э.</a:t>
                      </a:r>
                      <a:endParaRPr lang="ru-RU" sz="2800" dirty="0"/>
                    </a:p>
                  </a:txBody>
                  <a:tcPr/>
                </a:tc>
              </a:tr>
              <a:tr h="720080">
                <a:tc vMerge="1">
                  <a:txBody>
                    <a:bodyPr/>
                    <a:lstStyle/>
                    <a:p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V</a:t>
                      </a:r>
                      <a:r>
                        <a:rPr lang="ru-RU" sz="2800" dirty="0" smtClean="0"/>
                        <a:t>. </a:t>
                      </a:r>
                      <a:r>
                        <a:rPr lang="ru-RU" sz="3200" b="1" dirty="0" smtClean="0"/>
                        <a:t>Эллинизм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Конец 4 – 1</a:t>
                      </a:r>
                      <a:r>
                        <a:rPr lang="ru-RU" sz="2800" baseline="0" dirty="0" smtClean="0"/>
                        <a:t> в. до н.э.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16805" y="321972"/>
            <a:ext cx="10055781" cy="1450757"/>
          </a:xfrm>
        </p:spPr>
        <p:txBody>
          <a:bodyPr/>
          <a:lstStyle/>
          <a:p>
            <a:pPr algn="ctr"/>
            <a:r>
              <a:rPr lang="ru-RU" sz="6000" b="1" dirty="0"/>
              <a:t>Периодизация</a:t>
            </a:r>
          </a:p>
        </p:txBody>
      </p:sp>
    </p:spTree>
    <p:extLst>
      <p:ext uri="{BB962C8B-B14F-4D97-AF65-F5344CB8AC3E}">
        <p14:creationId xmlns:p14="http://schemas.microsoft.com/office/powerpoint/2010/main" val="207266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885" y="0"/>
            <a:ext cx="9720072" cy="1499616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/>
              <a:t>Гомер повествует </a:t>
            </a:r>
            <a:r>
              <a:rPr lang="ru-RU" sz="4400" b="1" dirty="0"/>
              <a:t>об этом </a:t>
            </a: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 smtClean="0"/>
              <a:t>в 17 песни «Илиады»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244" y="1394721"/>
            <a:ext cx="11603865" cy="347349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Словно когда человек вола огромного кожу 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Юношам сильным дает растянуть, напоенную туком;    {390} 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Те, захвативши ее и кругом </a:t>
            </a:r>
            <a:r>
              <a:rPr lang="ru-RU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расступившися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тянут 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 разные стороны; влага выходит, а тук исчезает, 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И, от многих влекущих, кругом расширяется кожа,- 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Так и сюда и туда </a:t>
            </a:r>
            <a:r>
              <a:rPr lang="ru-RU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Менетида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на узком пространстве, 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Те и другие влекли…</a:t>
            </a:r>
            <a:endParaRPr lang="ru-RU" sz="3200" b="1" dirty="0"/>
          </a:p>
          <a:p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232598" y="4908069"/>
            <a:ext cx="4954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Напоенную туком – то есть пропитанную жиром</a:t>
            </a:r>
          </a:p>
          <a:p>
            <a:r>
              <a:rPr lang="ru-RU" dirty="0" err="1" smtClean="0"/>
              <a:t>Менетид</a:t>
            </a:r>
            <a:r>
              <a:rPr lang="ru-RU" dirty="0" smtClean="0"/>
              <a:t> – это </a:t>
            </a:r>
            <a:r>
              <a:rPr lang="ru-RU" dirty="0" err="1" smtClean="0"/>
              <a:t>Патрокл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11611" y="5554400"/>
            <a:ext cx="92302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Обратите внимание, что здесь поэт рассказал нам не только о том, </a:t>
            </a:r>
          </a:p>
          <a:p>
            <a:r>
              <a:rPr lang="ru-RU" sz="2400" b="1" dirty="0" smtClean="0"/>
              <a:t>как снимали доспехи с </a:t>
            </a:r>
            <a:r>
              <a:rPr lang="ru-RU" sz="2400" b="1" dirty="0" err="1" smtClean="0"/>
              <a:t>Патрокла</a:t>
            </a:r>
            <a:r>
              <a:rPr lang="ru-RU" sz="2400" b="1" dirty="0" smtClean="0"/>
              <a:t>, мы узнаем и о том, </a:t>
            </a:r>
          </a:p>
          <a:p>
            <a:r>
              <a:rPr lang="ru-RU" sz="2400" b="1" dirty="0" smtClean="0"/>
              <a:t>как работали греческие ремесленники-кожевенники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61722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49" y="2053407"/>
            <a:ext cx="9720072" cy="1499616"/>
          </a:xfrm>
        </p:spPr>
        <p:txBody>
          <a:bodyPr/>
          <a:lstStyle/>
          <a:p>
            <a:pPr algn="ctr"/>
            <a:r>
              <a:rPr lang="ru-RU" b="1" dirty="0" smtClean="0"/>
              <a:t>Продолжение следует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83087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Дополнительно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2158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it.tourbina.ru/photos.3/4/4/445305/big.photo/Keramika-natsionalnog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" b="2359"/>
          <a:stretch/>
        </p:blipFill>
        <p:spPr bwMode="auto">
          <a:xfrm>
            <a:off x="927279" y="90189"/>
            <a:ext cx="4803818" cy="66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57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wikiplanet.click/imgwi/8/8f/AncientGreekDialects_%28Woodard%29_ru.svg/495px-AncientGreekDialects_%28Woodard%29_ru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8" y="73403"/>
            <a:ext cx="7804833" cy="655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23504" y="4494727"/>
            <a:ext cx="30168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b="1" dirty="0" smtClean="0"/>
              <a:t>1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88912" y="3458257"/>
            <a:ext cx="30168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b="1" dirty="0"/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08325" y="2019837"/>
            <a:ext cx="30168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b="1" dirty="0"/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7892" y="3731277"/>
            <a:ext cx="30168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b="1" dirty="0"/>
              <a:t>4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8178085" y="296214"/>
            <a:ext cx="3773509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/>
              <a:t>Диалекты</a:t>
            </a:r>
            <a:endParaRPr lang="ru-RU" sz="5400" b="1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8200666" y="2286000"/>
            <a:ext cx="3750927" cy="4023360"/>
          </a:xfrm>
        </p:spPr>
        <p:txBody>
          <a:bodyPr/>
          <a:lstStyle/>
          <a:p>
            <a:r>
              <a:rPr lang="ru-RU" dirty="0" smtClean="0"/>
              <a:t>1 – дорийский</a:t>
            </a:r>
          </a:p>
          <a:p>
            <a:r>
              <a:rPr lang="ru-RU" dirty="0" smtClean="0"/>
              <a:t>2 – аттический</a:t>
            </a:r>
          </a:p>
          <a:p>
            <a:r>
              <a:rPr lang="ru-RU" dirty="0" smtClean="0"/>
              <a:t>3 – ионийский</a:t>
            </a:r>
            <a:endParaRPr lang="ru-RU" dirty="0"/>
          </a:p>
          <a:p>
            <a:r>
              <a:rPr lang="ru-RU" dirty="0" smtClean="0"/>
              <a:t>4 – эолийский</a:t>
            </a:r>
          </a:p>
          <a:p>
            <a:r>
              <a:rPr lang="ru-RU" dirty="0" smtClean="0"/>
              <a:t>5 – </a:t>
            </a:r>
            <a:r>
              <a:rPr lang="ru-RU" dirty="0" err="1" smtClean="0"/>
              <a:t>аркадо</a:t>
            </a:r>
            <a:r>
              <a:rPr lang="ru-RU" dirty="0" smtClean="0"/>
              <a:t>-кипрский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258579" y="3361945"/>
            <a:ext cx="30168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53647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ublicdomainpictures.net/pictures/110000/nahled/navy-blue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235964" y="881430"/>
            <a:ext cx="9720072" cy="14996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solidFill>
                  <a:schemeClr val="bg1"/>
                </a:solidFill>
              </a:rPr>
              <a:t>«Тёмные века» Греции. Почему?</a:t>
            </a:r>
            <a:endParaRPr lang="ru-RU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77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3575" y="198849"/>
            <a:ext cx="4786648" cy="149961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Вторжение дорийцев </a:t>
            </a:r>
            <a:br>
              <a:rPr lang="ru-RU" b="1" dirty="0" smtClean="0"/>
            </a:br>
            <a:r>
              <a:rPr lang="ru-RU" sz="3600" b="1" dirty="0" smtClean="0"/>
              <a:t>(конец 13 в. До н. э.)</a:t>
            </a:r>
            <a:endParaRPr lang="ru-RU" sz="3600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057624" y="1934277"/>
            <a:ext cx="4807036" cy="82424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2800" b="1" dirty="0" smtClean="0"/>
              <a:t>Дорийцы</a:t>
            </a:r>
            <a:r>
              <a:rPr lang="ru-RU" sz="2800" dirty="0" smtClean="0"/>
              <a:t> – </a:t>
            </a:r>
            <a:r>
              <a:rPr lang="ru-RU" sz="2800" dirty="0" err="1" smtClean="0"/>
              <a:t>северогреческая</a:t>
            </a:r>
            <a:r>
              <a:rPr lang="ru-RU" sz="2800" dirty="0" smtClean="0"/>
              <a:t> племенная группа, стоявшая на более низком уровне развития</a:t>
            </a:r>
            <a:endParaRPr lang="ru-RU" sz="2800" dirty="0"/>
          </a:p>
        </p:txBody>
      </p:sp>
      <p:pic>
        <p:nvPicPr>
          <p:cNvPr id="5122" name="Picture 2" descr="http://hist-world.com/images/istoriya-drevnego-mira/2/karta-rasseleniya-greko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" t="7360" r="2988" b="-121"/>
          <a:stretch/>
        </p:blipFill>
        <p:spPr bwMode="auto">
          <a:xfrm>
            <a:off x="244698" y="108697"/>
            <a:ext cx="6081251" cy="657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2580" y="763991"/>
            <a:ext cx="2024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Д О Р И Й Ц Ы</a:t>
            </a:r>
            <a:endParaRPr lang="ru-RU" sz="2400" b="1" dirty="0"/>
          </a:p>
        </p:txBody>
      </p:sp>
      <p:pic>
        <p:nvPicPr>
          <p:cNvPr id="8" name="Picture 4" descr="http://godsbay.ru/civilizations/img/ancient_doria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930" y="2994337"/>
            <a:ext cx="3024423" cy="368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7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4584" y="211729"/>
            <a:ext cx="9720072" cy="1499616"/>
          </a:xfrm>
        </p:spPr>
        <p:txBody>
          <a:bodyPr/>
          <a:lstStyle/>
          <a:p>
            <a:pPr algn="ctr"/>
            <a:r>
              <a:rPr lang="ru-RU" b="1" dirty="0" smtClean="0"/>
              <a:t>Греция стала </a:t>
            </a:r>
            <a:r>
              <a:rPr lang="ru-RU" b="1" u="sng" dirty="0" smtClean="0"/>
              <a:t>бесписьменным</a:t>
            </a:r>
            <a:r>
              <a:rPr lang="ru-RU" b="1" dirty="0" smtClean="0"/>
              <a:t> обществом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6146" y="1711345"/>
            <a:ext cx="10436947" cy="4787425"/>
          </a:xfrm>
          <a:effectLst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endParaRPr lang="ru-RU" sz="2800" b="1" dirty="0" smtClean="0"/>
          </a:p>
          <a:p>
            <a:pPr algn="ctr"/>
            <a:r>
              <a:rPr lang="ru-RU" sz="2800" b="1" dirty="0" smtClean="0"/>
              <a:t>ИСТОРИЧЕСКИЕ ИСТОЧНИКИ - </a:t>
            </a:r>
            <a:r>
              <a:rPr lang="ru-RU" sz="3200" b="1" dirty="0" smtClean="0"/>
              <a:t> </a:t>
            </a:r>
            <a:r>
              <a:rPr lang="ru-RU" sz="3200" b="1" dirty="0"/>
              <a:t>все остатки прошлого, </a:t>
            </a:r>
            <a:r>
              <a:rPr lang="ru-RU" sz="3200" b="1" dirty="0" smtClean="0"/>
              <a:t>              в </a:t>
            </a:r>
            <a:r>
              <a:rPr lang="ru-RU" sz="3200" b="1" dirty="0"/>
              <a:t>которых </a:t>
            </a:r>
            <a:r>
              <a:rPr lang="ru-RU" sz="3200" b="1" dirty="0" smtClean="0"/>
              <a:t>отразились  жизнь </a:t>
            </a:r>
            <a:r>
              <a:rPr lang="ru-RU" sz="3200" b="1" dirty="0"/>
              <a:t>и </a:t>
            </a:r>
            <a:r>
              <a:rPr lang="ru-RU" sz="3200" b="1" dirty="0" smtClean="0"/>
              <a:t>деятельность </a:t>
            </a:r>
            <a:r>
              <a:rPr lang="ru-RU" sz="3200" b="1" dirty="0"/>
              <a:t>человека.</a:t>
            </a:r>
            <a:r>
              <a:rPr lang="ru-RU" sz="2800" b="1" dirty="0" smtClean="0"/>
              <a:t>  </a:t>
            </a:r>
          </a:p>
          <a:p>
            <a:pPr algn="ctr"/>
            <a:endParaRPr lang="ru-RU" sz="2800" b="1" dirty="0" smtClean="0"/>
          </a:p>
          <a:p>
            <a:pPr algn="ctr"/>
            <a:r>
              <a:rPr lang="ru-RU" sz="2800" b="1" dirty="0" smtClean="0"/>
              <a:t>Источники бывают:</a:t>
            </a:r>
          </a:p>
          <a:p>
            <a:r>
              <a:rPr lang="ru-RU" sz="2800" b="1" dirty="0" smtClean="0"/>
              <a:t>                             ПИСЬМЕННЫЕ – основной вид</a:t>
            </a:r>
          </a:p>
          <a:p>
            <a:r>
              <a:rPr lang="ru-RU" sz="2800" b="1" dirty="0" smtClean="0"/>
              <a:t>                             ВЕЩЕСТВЕННЫЕ</a:t>
            </a:r>
          </a:p>
          <a:p>
            <a:r>
              <a:rPr lang="ru-RU" sz="2800" b="1" dirty="0" smtClean="0"/>
              <a:t>                             УСТНЫЕ (фольклорные)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15077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7" y="121576"/>
            <a:ext cx="9720072" cy="1499616"/>
          </a:xfrm>
        </p:spPr>
        <p:txBody>
          <a:bodyPr/>
          <a:lstStyle/>
          <a:p>
            <a:pPr algn="ctr"/>
            <a:r>
              <a:rPr lang="ru-RU" b="1" dirty="0" smtClean="0"/>
              <a:t>В чем проявился упадок?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827" y="1814375"/>
            <a:ext cx="9720071" cy="4315968"/>
          </a:xfrm>
        </p:spPr>
        <p:txBody>
          <a:bodyPr>
            <a:normAutofit lnSpcReduction="10000"/>
          </a:bodyPr>
          <a:lstStyle/>
          <a:p>
            <a:r>
              <a:rPr lang="ru-RU" sz="3600" b="1" dirty="0"/>
              <a:t>В </a:t>
            </a:r>
            <a:r>
              <a:rPr lang="ru-RU" sz="3600" b="1" u="sng" dirty="0"/>
              <a:t>архитектуре</a:t>
            </a:r>
            <a:r>
              <a:rPr lang="ru-RU" sz="3600" b="1" dirty="0"/>
              <a:t> – не дошло никаких монументальных (то есть больших) построек</a:t>
            </a:r>
          </a:p>
          <a:p>
            <a:r>
              <a:rPr lang="ru-RU" sz="3600" b="1" dirty="0"/>
              <a:t>В </a:t>
            </a:r>
            <a:r>
              <a:rPr lang="ru-RU" sz="3600" b="1" u="sng" dirty="0"/>
              <a:t>скульптуре</a:t>
            </a:r>
            <a:r>
              <a:rPr lang="ru-RU" sz="3600" b="1" dirty="0"/>
              <a:t> – аналогично</a:t>
            </a:r>
          </a:p>
          <a:p>
            <a:r>
              <a:rPr lang="ru-RU" sz="3600" b="1" dirty="0"/>
              <a:t>Дошли только глиняные сосуды и небольшие статуэтки</a:t>
            </a:r>
          </a:p>
          <a:p>
            <a:r>
              <a:rPr lang="ru-RU" sz="3600" b="1" dirty="0"/>
              <a:t>Дорийцы принесли собой более </a:t>
            </a:r>
            <a:r>
              <a:rPr lang="ru-RU" sz="3600" b="1" u="sng" dirty="0"/>
              <a:t>примитивные</a:t>
            </a:r>
            <a:r>
              <a:rPr lang="ru-RU" sz="3600" b="1" dirty="0"/>
              <a:t> (то есть простые)  формы культуры и </a:t>
            </a:r>
            <a:r>
              <a:rPr lang="ru-RU" sz="3600" b="1" u="sng" dirty="0" smtClean="0"/>
              <a:t>геометрический стиль</a:t>
            </a:r>
            <a:r>
              <a:rPr lang="ru-RU" sz="3600" b="1" dirty="0" smtClean="0"/>
              <a:t> в искусстве </a:t>
            </a:r>
            <a:endParaRPr lang="ru-RU" sz="3600" b="1" dirty="0"/>
          </a:p>
          <a:p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212569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0190" y="2195075"/>
            <a:ext cx="9720072" cy="1499616"/>
          </a:xfrm>
        </p:spPr>
        <p:txBody>
          <a:bodyPr/>
          <a:lstStyle/>
          <a:p>
            <a:pPr algn="ctr"/>
            <a:r>
              <a:rPr lang="ru-RU" b="1" dirty="0" smtClean="0"/>
              <a:t>Рассмотрим вазы </a:t>
            </a:r>
            <a:br>
              <a:rPr lang="ru-RU" b="1" dirty="0" smtClean="0"/>
            </a:br>
            <a:r>
              <a:rPr lang="ru-RU" b="1" dirty="0" smtClean="0"/>
              <a:t>в геометрическом стиле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89619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932608" y="190365"/>
            <a:ext cx="6954591" cy="1499616"/>
          </a:xfrm>
        </p:spPr>
        <p:txBody>
          <a:bodyPr/>
          <a:lstStyle/>
          <a:p>
            <a:pPr algn="ctr"/>
            <a:r>
              <a:rPr lang="ru-RU" b="1" dirty="0" smtClean="0"/>
              <a:t>Геометрический стиль</a:t>
            </a: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653824" y="2273121"/>
            <a:ext cx="6233375" cy="4023360"/>
          </a:xfrm>
        </p:spPr>
        <p:txBody>
          <a:bodyPr>
            <a:noAutofit/>
          </a:bodyPr>
          <a:lstStyle/>
          <a:p>
            <a:r>
              <a:rPr lang="ru-RU" sz="3200" dirty="0"/>
              <a:t>Для сосудов с росписью в геометрическом стиле </a:t>
            </a:r>
            <a:r>
              <a:rPr lang="ru-RU" sz="3200" b="1" dirty="0"/>
              <a:t>характерны</a:t>
            </a:r>
            <a:r>
              <a:rPr lang="ru-RU" sz="3200" dirty="0"/>
              <a:t> горизонтальные полосы, идущие кольцами вокруг сосуда. Между этими полосами помещаются различные орнаментальные мотивы, такие, как зигзаг, треугольник</a:t>
            </a:r>
            <a:r>
              <a:rPr lang="ru-RU" sz="3200" dirty="0" smtClean="0"/>
              <a:t>, ромб, меандр</a:t>
            </a:r>
          </a:p>
          <a:p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10" y="553792"/>
            <a:ext cx="4484466" cy="551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214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Integral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125000"/>
              </a:schemeClr>
              <a:schemeClr val="phClr">
                <a:tint val="92000"/>
                <a:shade val="70000"/>
                <a:satMod val="110000"/>
              </a:schemeClr>
            </a:duotone>
          </a:blip>
          <a:tile tx="0" ty="0" sx="22000" sy="2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E736489A-00C3-4E0A-AAA8-D4D3127BA5B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2655</TotalTime>
  <Words>810</Words>
  <Application>Microsoft Office PowerPoint</Application>
  <PresentationFormat>Широкоэкранный</PresentationFormat>
  <Paragraphs>115</Paragraphs>
  <Slides>34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Calibri</vt:lpstr>
      <vt:lpstr>Times New Roman</vt:lpstr>
      <vt:lpstr>Tw Cen MT</vt:lpstr>
      <vt:lpstr>Tw Cen MT Condensed</vt:lpstr>
      <vt:lpstr>Wingdings 3</vt:lpstr>
      <vt:lpstr>Интеграл</vt:lpstr>
      <vt:lpstr>Гомеровский период</vt:lpstr>
      <vt:lpstr>Хотя сам Гомер в это время  не жил, а жил позднее  (в VIII веке до н. э.).  Но он воспевал это время  в своих поэмах </vt:lpstr>
      <vt:lpstr>Периодизация</vt:lpstr>
      <vt:lpstr>Презентация PowerPoint</vt:lpstr>
      <vt:lpstr>Вторжение дорийцев  (конец 13 в. До н. э.)</vt:lpstr>
      <vt:lpstr>Греция стала бесписьменным обществом</vt:lpstr>
      <vt:lpstr>В чем проявился упадок?</vt:lpstr>
      <vt:lpstr>Рассмотрим вазы  в геометрическом стиле</vt:lpstr>
      <vt:lpstr>Геометрический стиль</vt:lpstr>
      <vt:lpstr>Меандр</vt:lpstr>
      <vt:lpstr>Как возник меандр?</vt:lpstr>
      <vt:lpstr>Дипилонская амфора</vt:lpstr>
      <vt:lpstr> Керамик (Дипилонский некрополь) в Афинах </vt:lpstr>
      <vt:lpstr>Рассмотрим ее поближе</vt:lpstr>
      <vt:lpstr>Многие стоят, кто-то сидит,  и лишь один лежит</vt:lpstr>
      <vt:lpstr>Дипилонский      кратер</vt:lpstr>
      <vt:lpstr>Презентация PowerPoint</vt:lpstr>
      <vt:lpstr>Статуэтка коня</vt:lpstr>
      <vt:lpstr>Гомеровский вопрос</vt:lpstr>
      <vt:lpstr>вопрос, который волнует ученых до сих пор: Гомер – реальный человек или миф?</vt:lpstr>
      <vt:lpstr>Что известно о Гомере?</vt:lpstr>
      <vt:lpstr>Презентация PowerPoint</vt:lpstr>
      <vt:lpstr>Презентация PowerPoint</vt:lpstr>
      <vt:lpstr>Форминга </vt:lpstr>
      <vt:lpstr> Аэды – певцы-сочинители, современники событий  Рапсоды – певцы-исполнители, исполняли уже записанное произведение </vt:lpstr>
      <vt:lpstr>Презентация PowerPoint</vt:lpstr>
      <vt:lpstr>Две поэмы Гомера:  «Илиада»  «Одиссея»</vt:lpstr>
      <vt:lpstr>Поэмы Гомера – источник ценнейших знаний по истории Древней Греции </vt:lpstr>
      <vt:lpstr>Презентация PowerPoint</vt:lpstr>
      <vt:lpstr>Гомер повествует об этом  в 17 песни «Илиады»</vt:lpstr>
      <vt:lpstr>Продолжение следует</vt:lpstr>
      <vt:lpstr>Дополнительно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66</cp:revision>
  <dcterms:created xsi:type="dcterms:W3CDTF">2017-06-11T06:50:07Z</dcterms:created>
  <dcterms:modified xsi:type="dcterms:W3CDTF">2020-04-16T11:26:53Z</dcterms:modified>
</cp:coreProperties>
</file>