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2"/>
  </p:notesMasterIdLst>
  <p:sldIdLst>
    <p:sldId id="256" r:id="rId2"/>
    <p:sldId id="438" r:id="rId3"/>
    <p:sldId id="376" r:id="rId4"/>
    <p:sldId id="397" r:id="rId5"/>
    <p:sldId id="413" r:id="rId6"/>
    <p:sldId id="431" r:id="rId7"/>
    <p:sldId id="288" r:id="rId8"/>
    <p:sldId id="298" r:id="rId9"/>
    <p:sldId id="297" r:id="rId10"/>
    <p:sldId id="292" r:id="rId11"/>
    <p:sldId id="412" r:id="rId12"/>
    <p:sldId id="291" r:id="rId13"/>
    <p:sldId id="290" r:id="rId14"/>
    <p:sldId id="296" r:id="rId15"/>
    <p:sldId id="411" r:id="rId16"/>
    <p:sldId id="286" r:id="rId17"/>
    <p:sldId id="299" r:id="rId18"/>
    <p:sldId id="287" r:id="rId19"/>
    <p:sldId id="293" r:id="rId20"/>
    <p:sldId id="436" r:id="rId21"/>
    <p:sldId id="442" r:id="rId22"/>
    <p:sldId id="400" r:id="rId23"/>
    <p:sldId id="437" r:id="rId24"/>
    <p:sldId id="409" r:id="rId25"/>
    <p:sldId id="407" r:id="rId26"/>
    <p:sldId id="432" r:id="rId27"/>
    <p:sldId id="433" r:id="rId28"/>
    <p:sldId id="416" r:id="rId29"/>
    <p:sldId id="420" r:id="rId30"/>
    <p:sldId id="417" r:id="rId31"/>
    <p:sldId id="418" r:id="rId32"/>
    <p:sldId id="419" r:id="rId33"/>
    <p:sldId id="434" r:id="rId34"/>
    <p:sldId id="421" r:id="rId35"/>
    <p:sldId id="414" r:id="rId36"/>
    <p:sldId id="422" r:id="rId37"/>
    <p:sldId id="423" r:id="rId38"/>
    <p:sldId id="440" r:id="rId39"/>
    <p:sldId id="441" r:id="rId40"/>
    <p:sldId id="43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6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EAF3F-4051-463A-A07C-834C95A83DE2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214AE-5514-4768-A08B-7BCC3F3231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15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Тавроката́псия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(τα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υροκ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αθάψια) —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ритуальные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прыжки через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известные по художественным материалам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минойской цивилизации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раскопках царского дворца в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были найдены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фрески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 изображёнными на них так называемыми «играми с быками». Так, на одной из них представлен акробат, хватающий быка за рога и перепрыгивающий через его спину. По-видимому, обряд «игр с быками» представлял собой религиозный ритуал, служивший неотъемлемой частью критского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культа быка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09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2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на него долго смотреть, кажется, что он шевелит щупальцами.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росписях начала позднеминойского периода (16 в. до н.э.) преобладают рыбы, раковины наутилусов, морские звезды и т. п. Одним из шедевров критской керамики является ваза с осьминогом из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Гурнии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этой вазы несколько расплывчатая, словно текучая форма, всецело подчиненная росписи, изображающей большого осьминога; его эластичные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щупалъцы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мускулистое тело и горящие глаза переданы поразительно достоверно; вокруг него — водоросли и кораллы.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FC62D-190D-4ACF-B29B-956B74C7A1DF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3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 время реставрации фрески аккуратно срезали и собрали буквально по кусочку. Часть восстановили из фрагментов осыпавшихся кусков расписанной штукатурки. Многие из них восстанавливал сам Эванс, причем по своему разумению. Получалось выразительно и красочно, но не всегда достоверно. Так, знаменитый «Принц с лилиями» собран из фрагментов трех фресок. Не исключено, что голова принца вообще женская, судя по специфическому тюрбану. Еще одна фреска «Собиратель шафрана» ранее была изображением обезьянки.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43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Наиболее ранней фреской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Кносском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дворце считается так называемый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«Собиратель шафрана»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(возможно, 18 или 17 в. до н.э.). До сих пор непонятно, кто на ней изображен - мальчик или ручная обезьянка.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Фреска обнаружена в северо-западной части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дворца, часть ее - на полу во фрагментах. Она изображает ручную голубую обезьяну, собирающую цветки шафрана. Эвансом эта фигура неверно интерпретировалась как изображение мальчика (2).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Рисунок-реконструкция фрески сделана М.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Гиллероном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Фреска считается одной из самых ранних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дворца - 1800-1700 гг. до н.э.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Наиболее ранней фреской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Кносском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дворце считается так называемый «Собиратель шафрана» (возможно, 18 или 17 в. до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н.э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Эта небольшого размера фреска изображает, наверное, мальчика, собирающего белые цветы шафрана и складывающего их в корзину. Но так как от его фигуры сохранился только торс без головы, некоторые исследователи восстанавливают его как обезьяну, ссылаясь на синий цвет его тела. Против этого как будто говорят стройные и тонкие пропорции и украшения, надетые на руки и талию. Но в данном случае интересна не столько тема, сколько стиль изображения. Фигура «собирателя шафрана» представлена в профиль, в сильном и довольно верно переданном движении. Белые цветы и причудливые скалы, на которых они растут, видны не только внизу картины, но и вверху, над головой мальчика. Создается впечатление, что художник изобразил сад, в котором происходит действие, как бы сверху, в плане -- своеобразный прием передачи пространства на плоскости, знакомый и другим искусствам древности. Растения переданы верно, но в то же время стилизованно. Сидорова Н.А. Искусство эгейского мира. -- Москва : Искусство, 1972. С.106. Нанося на красный фон силуэты зелено-голубоватой фигуры и цветов, похожих на былые языки пламени, мастер добивается впечатления движения и гибкости. Проблема анатомически правильной передачи форм тела им не ставится, но зритель об этом и не жалеет.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вызывает восхищение не только гармония ярких красок, но и переданное художником движение, пусть и за счет деформации фигуры. Можно сказать, что динамика в ущерб форме - одна из самых характерных черт критского искусства, что заметно отличает его от искусства других народов того времени.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964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Фреска из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дворца сохранилась не полностью, часть ее была обнаружена на полу во фрагментах. Сначала предполагалось, что шафран собирают мальчики, впоследствии, собрав изображение по крупицам, реставраторы выяснили: процессом занимаются ручные обезьяны.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044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Шафра́н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пряность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пищевой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краситель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оранжевого цвета, получаемый из высушенных рылец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цветков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шафрана посевного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Crocus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sativus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С давних пор считается одной из самых дорогостоящих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пряностей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(в 2014 году цена одного килограмма пряности иранского происхождения достигала 2 тысяч долларов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США),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объясняется трудоёмкостью производства: один цветок даёт всего лишь три рыльца, а для получения килограмма пряности требуется 200 тысяч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цветков.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90 % мирового урожая шафрана собирают в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Иране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46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Фреска «Парижанка» - лишь малый фрагмент панорамной картины ритуального пира со второго этажа дворца. Участники сидели напротив друг друга с чашами в руках,  фигуры были написаны словно акварелью – с просвечивающим фоном, отсюда критская грация и воздушность. Сохранился лишь образ одной из участниц пира – хрупкая и изысканная девушка написана с нарочитой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ассиметрией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облика: некрасивое личико с длинным носом неправильной формы и полными губами украшено копной черных кудрей и лучится лукавством, элегантностью и изяществом.  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из наиболее привлекательных и выразительных образов -- изображение молодой девушки, фрагмент фрески, некогда украшавшей «священный зал» верхнего этажа западного флигеля. Фреска, от которой помимо этого сохранилось еще несколько фрагментов, изображала целое общество, состоящее из девушек и юношей, сидящих на низких сиденьях; поэтому она и «фреска раскладных стульев» или попросту "фреска табуретов". Собравшиеся непринуждённо беседуют, держа в руках серебряные и золотые кубки с высокой ножкой. Эванс определил сюжет, как священный, ритуальный пир.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лучше всего сохранившемся фрагменте изображена молодая девушка с пикантным курносым носиком и пухлыми красными губами; ее огромные черные глаза нарисованы в фас -- обычный прием, характерный для ранних стадии развития искусства; только в греческой вазописи эпохи расцвета появляется правильное изображение глаза при профильном положении лица. Но в данном случае такой наивный прием придает особое очарование этому образу, который с момента открытия заслужил название «Парижанки». Иссиня-черные волосы девушки вьющимися прядями падают на плечи; открытая на груди узорчатая одежда украшена сзади большим бантом; искусно передана его прозрачная ткань, сквозь которую просвечивает синий фон фрески. Характерный крутой завиток волос над лбом являлся, возможно, признаком принадлежности к высшему классу общества. Эта миниатюрная фреска -- высота фриза равнялась примерно 32 см -- так же полна живого трепета жизни, как и росписи, изображающие растения и животных Сидорова Н.А. Искусство эгейского мира. -- Москва : Искусство, 1972.С. 109..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03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Критские дамы ("Дамы в голубом")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разряженные и оживленные, глядят на какое‑то состязание или церемонию. Лица нарисованы в профиль, а тело в фас. Впрочем, это, быть может, не просто дамы, а жрицы: у них такие же туалеты, как у богинь или жриц со змеями, статуэтки которых были найдены в тайниках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дворца. Но чьи бы ни были эти женские образы, волнующе современной кажется нам их живописная группа, где запечатлена сама жизнь в каком‑то мгновенном аспекте.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более любопытна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кносская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фреска с «дамами в голубом», как их назвали археологи. На сохранившейся верхней части трех женских фигур лица нарисованы в профиль, глаза и грудь - в фас; женщины одеты в узорные голубые платья с узкими талиями, с открытой грудью и рукавами до локтей, на их головах диадемы и жемчужные нити, которыми перевиты пряди тяжелых черных волос, часть которых падает на спину и грудь, на лбу завитки. Свободно переданы манерные жесты полных украшенных браслетами рук с тонкими пальцами. Лица женщин, к сожалению, не индивидуализированы, зато выразительны и оживлены: перед ними, возможно, развертывалось какое-либо зрелище, скорее всего - религиозная церемония.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эти фрески дают представление об облике знатных женщин Крита, о сложности и изысканности культуры обитателей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дворца, позволяя строить предположения о важном значении женщины в критском обществе.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680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Фреска из "мегарона царицы"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Кносского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дворца украшала пилястру восточной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многопроемной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двери.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Волосы девушки развеваются во время движений в танце. Она одета в куртку с короткими рукавами, украшенную вышивкой.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самом мегароне размещена реставрированная копия фрески, где реконструированы остальные части росписи, в том числе юбка и правая рука.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096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Делали ее на гончарном круге, до обжига покрывали глазурью-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шликером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содержащей железо. При высокой температуре железосодержащий слой "запекался" и темнел. Остальные краски тоже содержали железо, но для того, чтобы добиться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полихромности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керамику обжигали в три приема, с разными режимами обжига.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214AE-5514-4768-A08B-7BCC3F3231D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9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1260" y="669798"/>
            <a:ext cx="7315200" cy="3255264"/>
          </a:xfrm>
        </p:spPr>
        <p:txBody>
          <a:bodyPr>
            <a:normAutofit/>
          </a:bodyPr>
          <a:lstStyle/>
          <a:p>
            <a:pPr algn="ctr"/>
            <a:r>
              <a:rPr lang="ru-RU" sz="6600" b="1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Крито-микенское</a:t>
            </a:r>
            <a:r>
              <a:rPr lang="ru-RU" sz="6600" b="1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6600" b="1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искусство</a:t>
            </a:r>
            <a:endParaRPr lang="ru-RU" sz="6600" b="1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260" y="4670246"/>
            <a:ext cx="7315200" cy="9144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Фрески и керамика Крита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512018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«Собиратель шафрана»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50" y="1032236"/>
            <a:ext cx="8206954" cy="44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75" y="212670"/>
            <a:ext cx="9808587" cy="65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Шафран </a:t>
            </a:r>
            <a:br>
              <a:rPr lang="ru-RU" sz="4000" b="1" dirty="0" smtClean="0"/>
            </a:br>
            <a:r>
              <a:rPr lang="ru-RU" sz="4000" b="1" dirty="0" smtClean="0"/>
              <a:t>(или крокус)</a:t>
            </a:r>
            <a:endParaRPr lang="ru-RU" sz="4000" b="1" dirty="0"/>
          </a:p>
        </p:txBody>
      </p:sp>
      <p:pic>
        <p:nvPicPr>
          <p:cNvPr id="32770" name="Picture 2" descr="Картинки по запросу кносский дворец собиратель шафра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95" y="495021"/>
            <a:ext cx="5619965" cy="58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411940" cy="460118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«Парижанка»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http://www.prosdo.ru/ouazob/%D0%9F%D0%B0%D0%BB%D0%B5%D0%BE%D0%BB%D0%B8%D1%82b/3371_html_7f022d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20" y="262787"/>
            <a:ext cx="4712946" cy="63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45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ic.pics.livejournal.com/olva_makeup/71996080/129585/129585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97" y="1227076"/>
            <a:ext cx="8776903" cy="394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42" y="1069246"/>
            <a:ext cx="3162178" cy="460118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«Фреска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с </a:t>
            </a:r>
            <a:r>
              <a:rPr lang="ru-RU" sz="4000" b="1" dirty="0"/>
              <a:t>табуретами»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486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20" y="181139"/>
            <a:ext cx="9713935" cy="64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2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«Дамы </a:t>
            </a:r>
            <a:br>
              <a:rPr lang="ru-RU" sz="4400" b="1" dirty="0" smtClean="0"/>
            </a:br>
            <a:r>
              <a:rPr lang="ru-RU" sz="4400" b="1" dirty="0" smtClean="0"/>
              <a:t>в голубом»</a:t>
            </a:r>
            <a:endParaRPr lang="ru-RU" sz="4400" dirty="0"/>
          </a:p>
        </p:txBody>
      </p:sp>
      <p:pic>
        <p:nvPicPr>
          <p:cNvPr id="27650" name="Picture 2" descr="https://im0-tub-ru.yandex.net/i?id=689d0f2810601243e8e4ca0fb306cea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77" y="872928"/>
            <a:ext cx="8191993" cy="54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Вход в покои царицы</a:t>
            </a:r>
            <a:endParaRPr lang="ru-RU" b="1" dirty="0"/>
          </a:p>
        </p:txBody>
      </p:sp>
      <p:pic>
        <p:nvPicPr>
          <p:cNvPr id="3" name="Picture 4" descr="Кносский дворе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197" y="676871"/>
            <a:ext cx="8205707" cy="54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4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«Дельфины»</a:t>
            </a:r>
            <a:endParaRPr lang="ru-RU" b="1" dirty="0"/>
          </a:p>
        </p:txBody>
      </p:sp>
      <p:pic>
        <p:nvPicPr>
          <p:cNvPr id="28674" name="Picture 2" descr="Фрески кносского дворца фото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63" y="370139"/>
            <a:ext cx="8144770" cy="610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8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«Танцующая девушка»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842" y="1103050"/>
            <a:ext cx="8207665" cy="46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Внимание!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7" y="864108"/>
            <a:ext cx="7361109" cy="51206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Обращаю внимание учащихся, что некоторые слайды содержат информацию </a:t>
            </a:r>
            <a:r>
              <a:rPr lang="ru-RU" sz="3200" b="1" dirty="0" smtClean="0"/>
              <a:t>ПОД</a:t>
            </a:r>
            <a:r>
              <a:rPr lang="ru-RU" sz="3200" dirty="0" smtClean="0"/>
              <a:t>  слайдом – </a:t>
            </a:r>
            <a:r>
              <a:rPr lang="ru-RU" sz="3200" b="1" u="sng" dirty="0" smtClean="0"/>
              <a:t>Заметки к слайду</a:t>
            </a:r>
            <a:r>
              <a:rPr lang="ru-RU" sz="3200" dirty="0" smtClean="0"/>
              <a:t>. Просьба не пренебрегать ими.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38674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Копия «Танцующей девушки»</a:t>
            </a:r>
            <a:endParaRPr lang="ru-RU" b="1" dirty="0"/>
          </a:p>
        </p:txBody>
      </p:sp>
      <p:pic>
        <p:nvPicPr>
          <p:cNvPr id="3" name="Picture 4" descr="Кносский дворец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3" r="428" b="2367"/>
          <a:stretch/>
        </p:blipFill>
        <p:spPr bwMode="auto">
          <a:xfrm>
            <a:off x="3773510" y="292368"/>
            <a:ext cx="3864920" cy="626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3412901" y="2820474"/>
            <a:ext cx="3000778" cy="603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http://rec.gerodot.ru/herakleion/img/16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40" y="741201"/>
            <a:ext cx="31527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710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«Грифон»</a:t>
            </a:r>
            <a:endParaRPr lang="ru-RU" sz="4400" b="1" dirty="0"/>
          </a:p>
        </p:txBody>
      </p:sp>
      <p:pic>
        <p:nvPicPr>
          <p:cNvPr id="15364" name="Picture 4" descr="Фрески кносского дворца фото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660" y="1462277"/>
            <a:ext cx="76200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/>
              <a:t>Керамика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0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7" y="864108"/>
            <a:ext cx="7708839" cy="51206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Керамика Крита (минойская керамика) очень </a:t>
            </a:r>
            <a:r>
              <a:rPr lang="ru-RU" sz="3200" b="1" u="sng" dirty="0" smtClean="0"/>
              <a:t>разнообразна</a:t>
            </a:r>
            <a:r>
              <a:rPr lang="ru-RU" sz="3200" dirty="0" smtClean="0"/>
              <a:t>, но мы рассмотрим несколько самых известных стилей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8090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1. Стиль </a:t>
            </a:r>
            <a:r>
              <a:rPr lang="ru-RU" sz="4400" b="1" dirty="0" smtClean="0"/>
              <a:t>«</a:t>
            </a:r>
            <a:r>
              <a:rPr lang="ru-RU" sz="4400" b="1" dirty="0" err="1" smtClean="0"/>
              <a:t>Камарес</a:t>
            </a:r>
            <a:r>
              <a:rPr lang="ru-RU" sz="4400" b="1" dirty="0" smtClean="0"/>
              <a:t>»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992174" cy="5120640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/>
              <a:t>Самая ранняя критская  вазопись </a:t>
            </a:r>
            <a:r>
              <a:rPr lang="ru-RU" sz="2800" dirty="0"/>
              <a:t>называлась </a:t>
            </a:r>
            <a:r>
              <a:rPr lang="ru-RU" sz="2800" b="1" dirty="0"/>
              <a:t>«</a:t>
            </a:r>
            <a:r>
              <a:rPr lang="ru-RU" sz="2800" b="1" dirty="0" err="1"/>
              <a:t>Камарес</a:t>
            </a:r>
            <a:r>
              <a:rPr lang="ru-RU" sz="2800" b="1" dirty="0"/>
              <a:t>»</a:t>
            </a:r>
            <a:r>
              <a:rPr lang="ru-RU" sz="2800" dirty="0"/>
              <a:t>,</a:t>
            </a:r>
            <a:r>
              <a:rPr lang="ru-RU" sz="2800" b="1" dirty="0"/>
              <a:t> </a:t>
            </a:r>
            <a:r>
              <a:rPr lang="ru-RU" sz="2800" dirty="0"/>
              <a:t>ее делали в </a:t>
            </a:r>
            <a:r>
              <a:rPr lang="ru-RU" sz="2800" dirty="0" err="1"/>
              <a:t>раннедворцовый</a:t>
            </a:r>
            <a:r>
              <a:rPr lang="ru-RU" sz="2800" dirty="0"/>
              <a:t> период (2000-1700 лет </a:t>
            </a:r>
            <a:r>
              <a:rPr lang="ru-RU" sz="2800" dirty="0" smtClean="0"/>
              <a:t>до н.э.)</a:t>
            </a:r>
            <a:endParaRPr lang="ru-RU" sz="2800" dirty="0" smtClean="0"/>
          </a:p>
          <a:p>
            <a:r>
              <a:rPr lang="ru-RU" sz="2800" b="1" u="sng" dirty="0" smtClean="0"/>
              <a:t>Особенности:</a:t>
            </a:r>
            <a:r>
              <a:rPr lang="ru-RU" sz="2800" dirty="0" smtClean="0"/>
              <a:t> линейный</a:t>
            </a:r>
            <a:r>
              <a:rPr lang="ru-RU" sz="2800" dirty="0"/>
              <a:t> орнамент, который наносился на матовую основу чёрного цвета белой, оранжевой или красной краской</a:t>
            </a:r>
            <a:r>
              <a:rPr lang="ru-RU" sz="2800" dirty="0" smtClean="0"/>
              <a:t>.</a:t>
            </a:r>
          </a:p>
          <a:p>
            <a:r>
              <a:rPr lang="ru-RU" sz="2800" b="1" u="sng" dirty="0" smtClean="0"/>
              <a:t>Орнамент</a:t>
            </a:r>
            <a:r>
              <a:rPr lang="ru-RU" sz="2800" dirty="0"/>
              <a:t> (лат. </a:t>
            </a:r>
            <a:r>
              <a:rPr lang="ru-RU" sz="2800" dirty="0" err="1"/>
              <a:t>ornamentum</a:t>
            </a:r>
            <a:r>
              <a:rPr lang="ru-RU" sz="2800" dirty="0"/>
              <a:t> — украшение) — узор, основанный на </a:t>
            </a:r>
            <a:r>
              <a:rPr lang="ru-RU" sz="2800" b="1" dirty="0"/>
              <a:t>повторе и чередовании</a:t>
            </a:r>
            <a:r>
              <a:rPr lang="ru-RU" sz="2800" dirty="0"/>
              <a:t> составляющих его </a:t>
            </a:r>
            <a:r>
              <a:rPr lang="ru-RU" sz="2800" dirty="0" smtClean="0"/>
              <a:t>элементов</a:t>
            </a:r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152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878" y="0"/>
            <a:ext cx="8501122" cy="1143000"/>
          </a:xfrm>
        </p:spPr>
        <p:txBody>
          <a:bodyPr>
            <a:normAutofit/>
          </a:bodyPr>
          <a:lstStyle/>
          <a:p>
            <a:r>
              <a:rPr lang="ru-RU" b="1" dirty="0"/>
              <a:t>Археологический  музей Ираклиона</a:t>
            </a:r>
          </a:p>
        </p:txBody>
      </p:sp>
      <p:pic>
        <p:nvPicPr>
          <p:cNvPr id="39938" name="Picture 2" descr="Kamares style vases from Phaistos and Knossos 1800-1700 BC, Heraklion Archaeological Museum, Crete, Gree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6540" y="394083"/>
            <a:ext cx="7715304" cy="53574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79" y="2291781"/>
            <a:ext cx="34257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Археологический  музей Ираклиона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5798" y="6145570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Вазы в стиле «</a:t>
            </a:r>
            <a:r>
              <a:rPr lang="ru-RU" sz="2400" b="1" dirty="0" err="1" smtClean="0"/>
              <a:t>камарес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778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1562878"/>
            <a:ext cx="6294120" cy="3028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595" t="34448" r="46810" b="25928"/>
          <a:stretch/>
        </p:blipFill>
        <p:spPr>
          <a:xfrm>
            <a:off x="6979920" y="91440"/>
            <a:ext cx="4678679" cy="6111241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20128538">
            <a:off x="6370320" y="4556759"/>
            <a:ext cx="3642360" cy="301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20040" y="6416040"/>
            <a:ext cx="11536680" cy="27432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ru-RU" b="1" dirty="0" err="1" smtClean="0"/>
              <a:t>Камарес</a:t>
            </a:r>
            <a:r>
              <a:rPr lang="ru-RU" b="1" dirty="0" smtClean="0"/>
              <a:t> – поселение на склонах горы </a:t>
            </a:r>
            <a:r>
              <a:rPr lang="ru-RU" b="1" dirty="0" err="1" smtClean="0"/>
              <a:t>Ида</a:t>
            </a:r>
            <a:r>
              <a:rPr lang="ru-RU" b="1" dirty="0" smtClean="0"/>
              <a:t>, в пещере рядом была найдена керамика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5069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Пещера </a:t>
            </a:r>
            <a:r>
              <a:rPr lang="ru-RU" sz="4400" b="1" dirty="0" err="1" smtClean="0"/>
              <a:t>Камарес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13" y="752475"/>
            <a:ext cx="85725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246" y="2266057"/>
            <a:ext cx="26530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Мотив спирали</a:t>
            </a:r>
            <a:endParaRPr lang="ru-RU" sz="4400" b="1" dirty="0"/>
          </a:p>
        </p:txBody>
      </p:sp>
      <p:pic>
        <p:nvPicPr>
          <p:cNvPr id="37890" name="Picture 2" descr="File:Ornament Kamares-Stil asb 2004 PICT33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9559" y="674718"/>
            <a:ext cx="6667504" cy="5000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62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36" y="2076190"/>
            <a:ext cx="29720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Наклон в одном направлении – иллюзия вечного движения</a:t>
            </a:r>
            <a:endParaRPr lang="ru-RU" b="1" dirty="0"/>
          </a:p>
        </p:txBody>
      </p:sp>
      <p:pic>
        <p:nvPicPr>
          <p:cNvPr id="44034" name="Picture 2" descr="Vase 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0726" y="1412776"/>
            <a:ext cx="6384772" cy="4506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88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9366250" cy="1143000"/>
          </a:xfrm>
        </p:spPr>
        <p:txBody>
          <a:bodyPr/>
          <a:lstStyle/>
          <a:p>
            <a:r>
              <a:rPr lang="ru-RU" b="1" dirty="0" smtClean="0"/>
              <a:t>Остров Крит</a:t>
            </a:r>
            <a:endParaRPr lang="ru-RU" b="1" dirty="0"/>
          </a:p>
        </p:txBody>
      </p:sp>
      <p:pic>
        <p:nvPicPr>
          <p:cNvPr id="22532" name="Picture 4" descr="http://www.made.ru/offer_files/2013/06/24/15/36/9U6164/1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6098" y="1764180"/>
            <a:ext cx="6374838" cy="3036018"/>
          </a:xfrm>
          <a:prstGeom prst="rect">
            <a:avLst/>
          </a:prstGeom>
          <a:noFill/>
        </p:spPr>
      </p:pic>
      <p:pic>
        <p:nvPicPr>
          <p:cNvPr id="5" name="Picture 2" descr="http://eduspb.ru/enc/img/hm_R07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0" y="44450"/>
            <a:ext cx="501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51" y="2021983"/>
            <a:ext cx="3033010" cy="1143000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Вазы в стиле «</a:t>
            </a:r>
            <a:r>
              <a:rPr lang="ru-RU" sz="4400" b="1" dirty="0" err="1"/>
              <a:t>камарес</a:t>
            </a:r>
            <a:r>
              <a:rPr lang="ru-RU" sz="4400" b="1" dirty="0"/>
              <a:t>»</a:t>
            </a:r>
          </a:p>
        </p:txBody>
      </p:sp>
      <p:pic>
        <p:nvPicPr>
          <p:cNvPr id="40962" name="Picture 2" descr="Pythos Kama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3341" y="1311130"/>
            <a:ext cx="3629994" cy="4604177"/>
          </a:xfrm>
          <a:prstGeom prst="rect">
            <a:avLst/>
          </a:prstGeom>
          <a:noFill/>
        </p:spPr>
      </p:pic>
      <p:pic>
        <p:nvPicPr>
          <p:cNvPr id="40968" name="Picture 8" descr="http://img-fotki.yandex.ru/get/6110/86629813.5e/0_981ca_9014a2f6_XL"/>
          <p:cNvPicPr>
            <a:picLocks noChangeAspect="1" noChangeArrowheads="1"/>
          </p:cNvPicPr>
          <p:nvPr/>
        </p:nvPicPr>
        <p:blipFill>
          <a:blip r:embed="rId3"/>
          <a:srcRect l="26953" r="26171" b="1562"/>
          <a:stretch>
            <a:fillRect/>
          </a:stretch>
        </p:blipFill>
        <p:spPr bwMode="auto">
          <a:xfrm>
            <a:off x="8686434" y="1143000"/>
            <a:ext cx="3030036" cy="47723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97011" y="6083437"/>
            <a:ext cx="2202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Бег морских волн</a:t>
            </a:r>
          </a:p>
        </p:txBody>
      </p:sp>
    </p:spTree>
    <p:extLst>
      <p:ext uri="{BB962C8B-B14F-4D97-AF65-F5344CB8AC3E}">
        <p14:creationId xmlns:p14="http://schemas.microsoft.com/office/powerpoint/2010/main" val="243295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806" y="2272101"/>
            <a:ext cx="2683488" cy="1143000"/>
          </a:xfrm>
        </p:spPr>
        <p:txBody>
          <a:bodyPr>
            <a:noAutofit/>
          </a:bodyPr>
          <a:lstStyle/>
          <a:p>
            <a:r>
              <a:rPr lang="ru-RU" sz="2800" b="1" dirty="0"/>
              <a:t>Большинство мотивов </a:t>
            </a:r>
            <a:r>
              <a:rPr lang="ru-RU" sz="2800" b="1" dirty="0" smtClean="0"/>
              <a:t>мастера стиля </a:t>
            </a:r>
            <a:r>
              <a:rPr lang="ru-RU" sz="2800" b="1" dirty="0"/>
              <a:t>«</a:t>
            </a:r>
            <a:r>
              <a:rPr lang="ru-RU" sz="2800" b="1" dirty="0" err="1"/>
              <a:t>камарес</a:t>
            </a:r>
            <a:r>
              <a:rPr lang="ru-RU" sz="2800" b="1" dirty="0"/>
              <a:t>» заимствуют из растительного царства </a:t>
            </a:r>
          </a:p>
        </p:txBody>
      </p:sp>
      <p:pic>
        <p:nvPicPr>
          <p:cNvPr id="4" name="Picture 4" descr="Archaeological Museum of Herakleion. Kamares-style pottery. Old palatial period 2100-1700 B.C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0069" y="1271087"/>
            <a:ext cx="3266183" cy="4354912"/>
          </a:xfrm>
          <a:prstGeom prst="rect">
            <a:avLst/>
          </a:prstGeom>
          <a:noFill/>
        </p:spPr>
      </p:pic>
      <p:pic>
        <p:nvPicPr>
          <p:cNvPr id="43010" name="Picture 2" descr="One of a collection of Kamares style vases with complex polychrome decoration, from Phaistos and Knosso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5403" y="1419488"/>
            <a:ext cx="2889791" cy="43346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31487" y="6043657"/>
            <a:ext cx="140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Пальметта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67827" y="6043657"/>
            <a:ext cx="1021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Солнце</a:t>
            </a:r>
          </a:p>
        </p:txBody>
      </p:sp>
    </p:spTree>
    <p:extLst>
      <p:ext uri="{BB962C8B-B14F-4D97-AF65-F5344CB8AC3E}">
        <p14:creationId xmlns:p14="http://schemas.microsoft.com/office/powerpoint/2010/main" val="242482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33" y="2331230"/>
            <a:ext cx="303413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Маленькие чашечки стиля «</a:t>
            </a:r>
            <a:r>
              <a:rPr lang="ru-RU" b="1" dirty="0" err="1" smtClean="0"/>
              <a:t>камарес</a:t>
            </a:r>
            <a:r>
              <a:rPr lang="ru-RU" b="1" dirty="0" smtClean="0"/>
              <a:t>»  - "яичная скорлупа"</a:t>
            </a:r>
            <a:endParaRPr lang="ru-RU" b="1" dirty="0"/>
          </a:p>
        </p:txBody>
      </p:sp>
      <p:pic>
        <p:nvPicPr>
          <p:cNvPr id="41986" name="Picture 2" descr="vase small kamares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7319" y="1619672"/>
            <a:ext cx="6480720" cy="428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1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П</a:t>
            </a:r>
            <a:r>
              <a:rPr lang="ru-RU" sz="4000" b="1" dirty="0" smtClean="0"/>
              <a:t>осуда «</a:t>
            </a:r>
            <a:r>
              <a:rPr lang="ru-RU" sz="4000" b="1" dirty="0" err="1"/>
              <a:t>К</a:t>
            </a:r>
            <a:r>
              <a:rPr lang="ru-RU" sz="4000" b="1" dirty="0" err="1" smtClean="0"/>
              <a:t>амарес</a:t>
            </a:r>
            <a:r>
              <a:rPr lang="ru-RU" sz="4000" b="1" dirty="0" smtClean="0"/>
              <a:t>» </a:t>
            </a:r>
            <a:r>
              <a:rPr lang="ru-RU" sz="4000" b="1" dirty="0"/>
              <a:t>для пиров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742584"/>
            <a:ext cx="8072438" cy="53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2. «Морской </a:t>
            </a:r>
            <a:r>
              <a:rPr lang="ru-RU" sz="4400" b="1" dirty="0" smtClean="0"/>
              <a:t>стиль»</a:t>
            </a:r>
            <a:endParaRPr lang="ru-RU" sz="4400" b="1" dirty="0"/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05" y="873463"/>
            <a:ext cx="3826447" cy="5101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456" y="1241904"/>
            <a:ext cx="4083725" cy="43650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0863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 1650-х годов </a:t>
            </a:r>
            <a:r>
              <a:rPr lang="ru-RU" sz="2400" dirty="0" smtClean="0"/>
              <a:t>до н. э. </a:t>
            </a:r>
            <a:r>
              <a:rPr lang="ru-RU" sz="2400" dirty="0"/>
              <a:t>керамика изменяется – появляется морской стиль – очень красивая роспись </a:t>
            </a:r>
            <a:r>
              <a:rPr lang="ru-RU" sz="2400" b="1" dirty="0"/>
              <a:t>темным на светлом фоне в виде осьминогов, раковин, моллюсков и рыб.</a:t>
            </a:r>
          </a:p>
        </p:txBody>
      </p:sp>
    </p:spTree>
    <p:extLst>
      <p:ext uri="{BB962C8B-B14F-4D97-AF65-F5344CB8AC3E}">
        <p14:creationId xmlns:p14="http://schemas.microsoft.com/office/powerpoint/2010/main" val="24374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212" y="95745"/>
            <a:ext cx="5040887" cy="66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41701" y="6150114"/>
            <a:ext cx="62365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</a:rPr>
              <a:t>Тесная связь росписи с формой сосуда — </a:t>
            </a:r>
            <a:endParaRPr lang="ru-RU" sz="20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признак </a:t>
            </a: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</a:rPr>
              <a:t>высокого мастерства </a:t>
            </a:r>
            <a:r>
              <a:rPr lang="ru-RU" sz="2000" dirty="0" err="1">
                <a:solidFill>
                  <a:srgbClr val="000000"/>
                </a:solidFill>
                <a:latin typeface="Georgia" panose="02040502050405020303" pitchFamily="18" charset="0"/>
              </a:rPr>
              <a:t>вазописца</a:t>
            </a:r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76069" cy="460118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Ваза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с </a:t>
            </a:r>
            <a:r>
              <a:rPr lang="ru-RU" sz="4000" b="1" dirty="0" smtClean="0"/>
              <a:t>осьминогом из </a:t>
            </a:r>
            <a:r>
              <a:rPr lang="ru-RU" sz="4000" b="1" dirty="0" err="1" smtClean="0"/>
              <a:t>Гурнии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504" b="6938"/>
          <a:stretch/>
        </p:blipFill>
        <p:spPr>
          <a:xfrm>
            <a:off x="5241701" y="234413"/>
            <a:ext cx="5036598" cy="580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969" y="2477554"/>
            <a:ext cx="2923723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Извержение вулкана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на острове </a:t>
            </a:r>
            <a:r>
              <a:rPr lang="ru-RU" b="1" dirty="0" err="1" smtClean="0">
                <a:solidFill>
                  <a:schemeClr val="bg1"/>
                </a:solidFill>
              </a:rPr>
              <a:t>Фера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(15 в</a:t>
            </a:r>
            <a:r>
              <a:rPr lang="ru-RU" b="1" dirty="0" smtClean="0">
                <a:solidFill>
                  <a:schemeClr val="bg1"/>
                </a:solidFill>
              </a:rPr>
              <a:t>. до н. э.)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img1.liveinternet.ru/images/attach/c/3/76/459/76459243_large_vulkansantorin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0785" y="1761010"/>
            <a:ext cx="4730658" cy="3207977"/>
          </a:xfrm>
          <a:prstGeom prst="rect">
            <a:avLst/>
          </a:prstGeom>
          <a:noFill/>
        </p:spPr>
      </p:pic>
      <p:pic>
        <p:nvPicPr>
          <p:cNvPr id="5124" name="Picture 4" descr="http://de.academic.ru/pictures/dewiki/67/Cyclades_map_names_d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494" y="1761010"/>
            <a:ext cx="3500462" cy="31979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64076" y="5679583"/>
            <a:ext cx="8595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Это спровоцировало гибель Критской цивилизации и ее запустение на много лет.</a:t>
            </a:r>
          </a:p>
          <a:p>
            <a:pPr algn="ctr"/>
            <a:r>
              <a:rPr lang="ru-RU" b="1" dirty="0" smtClean="0"/>
              <a:t> Центр перемещается в Микены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876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/>
              <a:t>Влияние критского искусства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Напоминаю, что Артур Эванс открыл миру искусство Крита в 1900 году</a:t>
            </a:r>
          </a:p>
          <a:p>
            <a:r>
              <a:rPr lang="ru-RU" sz="2800" b="1" dirty="0" smtClean="0"/>
              <a:t>В это время в Европе и США расцветает стиль МОДЕРН, для </a:t>
            </a:r>
            <a:r>
              <a:rPr lang="ru-RU" sz="2800" b="1" dirty="0"/>
              <a:t>которого очень </a:t>
            </a:r>
            <a:r>
              <a:rPr lang="ru-RU" sz="2800" b="1" dirty="0" smtClean="0"/>
              <a:t>характерен отказ </a:t>
            </a:r>
            <a:r>
              <a:rPr lang="ru-RU" sz="2800" b="1" dirty="0"/>
              <a:t>от прямых линий  и углов  в пользу линий более плавных и изогнутых, любовь к растительным </a:t>
            </a:r>
            <a:r>
              <a:rPr lang="ru-RU" sz="2800" b="1" dirty="0" smtClean="0"/>
              <a:t>орнаментам</a:t>
            </a:r>
          </a:p>
          <a:p>
            <a:r>
              <a:rPr lang="ru-RU" sz="2800" b="1" dirty="0" smtClean="0"/>
              <a:t>Искусство древних цивилизаций, и особенно Крита, оказало на этот стиль заметное влияние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663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425" y="1123837"/>
            <a:ext cx="3032976" cy="460118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Посмотрите </a:t>
            </a:r>
            <a:br>
              <a:rPr lang="ru-RU" sz="2800" b="1" dirty="0" smtClean="0"/>
            </a:br>
            <a:r>
              <a:rPr lang="ru-RU" sz="2800" b="1" dirty="0" smtClean="0"/>
              <a:t>на произведения художников   Густава </a:t>
            </a:r>
            <a:r>
              <a:rPr lang="ru-RU" sz="2800" b="1" dirty="0" err="1" smtClean="0"/>
              <a:t>Климта</a:t>
            </a:r>
            <a:r>
              <a:rPr lang="ru-RU" sz="2800" b="1" dirty="0" smtClean="0"/>
              <a:t> </a:t>
            </a:r>
            <a:br>
              <a:rPr lang="ru-RU" sz="2800" b="1" dirty="0" smtClean="0"/>
            </a:br>
            <a:r>
              <a:rPr lang="ru-RU" sz="2800" b="1" dirty="0" smtClean="0"/>
              <a:t>и Льва </a:t>
            </a:r>
            <a:r>
              <a:rPr lang="ru-RU" sz="2800" b="1" dirty="0" err="1" smtClean="0"/>
              <a:t>Бакста</a:t>
            </a:r>
            <a:r>
              <a:rPr lang="ru-RU" sz="2800" b="1" dirty="0" smtClean="0"/>
              <a:t>, </a:t>
            </a:r>
            <a:br>
              <a:rPr lang="ru-RU" sz="2800" b="1" dirty="0" smtClean="0"/>
            </a:br>
            <a:r>
              <a:rPr lang="ru-RU" sz="2800" b="1" dirty="0" smtClean="0"/>
              <a:t>в произведениях которых оживает искусство Древнего Крита</a:t>
            </a:r>
            <a:endParaRPr lang="ru-RU" sz="2800" b="1" dirty="0"/>
          </a:p>
        </p:txBody>
      </p:sp>
      <p:pic>
        <p:nvPicPr>
          <p:cNvPr id="4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43" y="137136"/>
            <a:ext cx="3943665" cy="5791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196" y="255459"/>
            <a:ext cx="3985152" cy="5844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7196" y="6224573"/>
            <a:ext cx="391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Климт</a:t>
            </a:r>
            <a:r>
              <a:rPr lang="ru-RU" b="1" dirty="0" smtClean="0"/>
              <a:t> «</a:t>
            </a:r>
            <a:r>
              <a:rPr lang="ru-RU" b="1" dirty="0" err="1" smtClean="0"/>
              <a:t>Стоклед</a:t>
            </a:r>
            <a:r>
              <a:rPr lang="ru-RU" b="1" dirty="0" smtClean="0"/>
              <a:t> фриз. Древо», 1909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189119" y="6224573"/>
            <a:ext cx="361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Бакст</a:t>
            </a:r>
            <a:r>
              <a:rPr lang="ru-RU" b="1" dirty="0" smtClean="0"/>
              <a:t> Эскиз костюма Фавна, 1911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8696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/>
              <a:t>Фрески Крита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7099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Археологический музей Иракли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9" y="193182"/>
            <a:ext cx="10947042" cy="65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8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Такими дошли до нас </a:t>
            </a:r>
            <a:r>
              <a:rPr lang="ru-RU" b="1" dirty="0" smtClean="0"/>
              <a:t>фрески: кусочки – это подлинные остатки, остальное - реставрация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676" y="257907"/>
            <a:ext cx="6921061" cy="63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err="1" smtClean="0"/>
              <a:t>Кносский</a:t>
            </a:r>
            <a:r>
              <a:rPr lang="ru-RU" sz="4400" b="1" dirty="0" smtClean="0"/>
              <a:t> дворец</a:t>
            </a:r>
            <a:endParaRPr lang="ru-RU" sz="4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630238"/>
            <a:ext cx="8105775" cy="5400675"/>
          </a:xfrm>
        </p:spPr>
      </p:pic>
    </p:spTree>
    <p:extLst>
      <p:ext uri="{BB962C8B-B14F-4D97-AF65-F5344CB8AC3E}">
        <p14:creationId xmlns:p14="http://schemas.microsoft.com/office/powerpoint/2010/main" val="8985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616657" cy="4601183"/>
          </a:xfrm>
        </p:spPr>
        <p:txBody>
          <a:bodyPr/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Таврокатапсия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29698" name="Picture 2" descr="Фрески кносского дворца фото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57" y="596727"/>
            <a:ext cx="8446554" cy="584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3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c.pics.livejournal.com/olva_makeup/71996080/136672/136672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96" y="116728"/>
            <a:ext cx="3833375" cy="64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/>
              <a:t>«Царь-жрец»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25703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374265" cy="4601183"/>
          </a:xfrm>
        </p:spPr>
        <p:txBody>
          <a:bodyPr/>
          <a:lstStyle/>
          <a:p>
            <a:pPr algn="ctr"/>
            <a:r>
              <a:rPr lang="ru-RU" b="1" dirty="0" smtClean="0"/>
              <a:t>Подлинник – </a:t>
            </a:r>
            <a:br>
              <a:rPr lang="ru-RU" b="1" dirty="0" smtClean="0"/>
            </a:br>
            <a:r>
              <a:rPr lang="ru-RU" b="1" dirty="0" smtClean="0"/>
              <a:t>в музее, копия – под открытым небом</a:t>
            </a:r>
            <a:endParaRPr lang="ru-RU" b="1" dirty="0"/>
          </a:p>
        </p:txBody>
      </p:sp>
      <p:pic>
        <p:nvPicPr>
          <p:cNvPr id="38914" name="Picture 2" descr="http://ic.pics.livejournal.com/olva_makeup/71996080/127814/127814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36" y="600675"/>
            <a:ext cx="7954232" cy="564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8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1672</TotalTime>
  <Words>967</Words>
  <Application>Microsoft Office PowerPoint</Application>
  <PresentationFormat>Широкоэкранный</PresentationFormat>
  <Paragraphs>94</Paragraphs>
  <Slides>40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Calibri</vt:lpstr>
      <vt:lpstr>Corbel</vt:lpstr>
      <vt:lpstr>Georgia</vt:lpstr>
      <vt:lpstr>Wingdings 2</vt:lpstr>
      <vt:lpstr>Рама</vt:lpstr>
      <vt:lpstr>Крито-микенское искусство</vt:lpstr>
      <vt:lpstr>Внимание!</vt:lpstr>
      <vt:lpstr>Остров Крит</vt:lpstr>
      <vt:lpstr>Фрески Крита</vt:lpstr>
      <vt:lpstr>Такими дошли до нас фрески: кусочки – это подлинные остатки, остальное - реставрация</vt:lpstr>
      <vt:lpstr>Кносский дворец</vt:lpstr>
      <vt:lpstr>«Таврокатапсия»</vt:lpstr>
      <vt:lpstr>«Царь-жрец»</vt:lpstr>
      <vt:lpstr>Подлинник –  в музее, копия – под открытым небом</vt:lpstr>
      <vt:lpstr>«Собиратель шафрана»</vt:lpstr>
      <vt:lpstr>Презентация PowerPoint</vt:lpstr>
      <vt:lpstr>Шафран  (или крокус)</vt:lpstr>
      <vt:lpstr>«Парижанка»</vt:lpstr>
      <vt:lpstr>«Фреска  с табуретами»</vt:lpstr>
      <vt:lpstr>Презентация PowerPoint</vt:lpstr>
      <vt:lpstr>«Дамы  в голубом»</vt:lpstr>
      <vt:lpstr>Вход в покои царицы</vt:lpstr>
      <vt:lpstr>«Дельфины»</vt:lpstr>
      <vt:lpstr>«Танцующая девушка»</vt:lpstr>
      <vt:lpstr>Копия «Танцующей девушки»</vt:lpstr>
      <vt:lpstr>«Грифон»</vt:lpstr>
      <vt:lpstr>Керамика</vt:lpstr>
      <vt:lpstr>Презентация PowerPoint</vt:lpstr>
      <vt:lpstr>1. Стиль «Камарес»</vt:lpstr>
      <vt:lpstr>Археологический  музей Ираклиона</vt:lpstr>
      <vt:lpstr>Презентация PowerPoint</vt:lpstr>
      <vt:lpstr>Пещера Камарес</vt:lpstr>
      <vt:lpstr>Мотив спирали</vt:lpstr>
      <vt:lpstr>Наклон в одном направлении – иллюзия вечного движения</vt:lpstr>
      <vt:lpstr>Вазы в стиле «камарес»</vt:lpstr>
      <vt:lpstr>Большинство мотивов мастера стиля «камарес» заимствуют из растительного царства </vt:lpstr>
      <vt:lpstr>Маленькие чашечки стиля «камарес»  - "яичная скорлупа"</vt:lpstr>
      <vt:lpstr>Посуда «Камарес» для пиров</vt:lpstr>
      <vt:lpstr>2. «Морской стиль»</vt:lpstr>
      <vt:lpstr>Презентация PowerPoint</vt:lpstr>
      <vt:lpstr>Ваза  с осьминогом из Гурнии</vt:lpstr>
      <vt:lpstr>Извержение вулкана  на острове Фера  (15 в. до н. э.)</vt:lpstr>
      <vt:lpstr>Влияние критского искусства</vt:lpstr>
      <vt:lpstr>Посмотрите  на произведения художников   Густава Климта  и Льва Бакста,  в произведениях которых оживает искусство Древнего Крита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102</cp:revision>
  <dcterms:created xsi:type="dcterms:W3CDTF">2017-03-17T16:22:34Z</dcterms:created>
  <dcterms:modified xsi:type="dcterms:W3CDTF">2020-04-14T13:25:39Z</dcterms:modified>
</cp:coreProperties>
</file>