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270" r:id="rId2"/>
    <p:sldId id="302" r:id="rId3"/>
    <p:sldId id="301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9" r:id="rId19"/>
    <p:sldId id="317" r:id="rId20"/>
    <p:sldId id="318" r:id="rId21"/>
    <p:sldId id="320" r:id="rId22"/>
    <p:sldId id="321" r:id="rId23"/>
    <p:sldId id="322" r:id="rId24"/>
    <p:sldId id="323" r:id="rId25"/>
    <p:sldId id="324" r:id="rId26"/>
    <p:sldId id="326" r:id="rId27"/>
    <p:sldId id="332" r:id="rId28"/>
    <p:sldId id="327" r:id="rId29"/>
    <p:sldId id="328" r:id="rId30"/>
    <p:sldId id="329" r:id="rId31"/>
    <p:sldId id="330" r:id="rId32"/>
    <p:sldId id="299" r:id="rId33"/>
    <p:sldId id="331" r:id="rId34"/>
    <p:sldId id="325" r:id="rId35"/>
    <p:sldId id="300" r:id="rId3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 showGuides="1">
      <p:cViewPr>
        <p:scale>
          <a:sx n="70" d="100"/>
          <a:sy n="70" d="100"/>
        </p:scale>
        <p:origin x="-154" y="38"/>
      </p:cViewPr>
      <p:guideLst>
        <p:guide orient="horz" pos="2160"/>
        <p:guide orient="horz" pos="39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73BD834-2A29-4B6D-9C1E-A0812ACF10F2}" type="datetime1">
              <a:rPr lang="ru-RU" smtClean="0"/>
              <a:t>31.03.2021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6B2D29-8AC0-4FB1-933D-AD24ECC435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540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BBA1006-1F69-43D0-899D-7891B7EB0865}" type="datetime1">
              <a:rPr lang="ru-RU" smtClean="0"/>
              <a:t>31.03.2021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A2C895-EB1C-4157-9E46-0DF3298BA9C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66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A2C895-EB1C-4157-9E46-0DF3298BA9C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25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bg>
      <p:bgPr>
        <a:gradFill rotWithShape="1">
          <a:gsLst>
            <a:gs pos="0">
              <a:schemeClr val="bg2"/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accent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Группа 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Группа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Прямоугольник 114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6" name="Прямоугольник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7" name="Прямоугольник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1" name="Группа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Прямоугольник 84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4" name="Прямоугольник 11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3" name="Группа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Прямоугольник 77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79" name="Прямоугольник 78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1" name="Прямоугольник 80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sp>
            <p:nvSpPr>
              <p:cNvPr id="75" name="Прямоугольник 74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</p:grpSp>
        <p:sp>
          <p:nvSpPr>
            <p:cNvPr id="45" name="Полилиния 44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8" name="Полилиния 47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9" name="Полилиния 48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1" name="Полилиния 50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2" name="Полилиния 51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3" name="Шестиугольник 52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4" name="Шестиугольник 53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5" name="Шестиугольник 54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6" name="Шестиугольник 55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7" name="Шестиугольник 56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8" name="Полилиния 57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9" name="Шестиугольник 58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0" name="Шестиугольник 59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1" name="Шестиугольник 60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2" name="Шестиугольник 61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3" name="Шестиугольник 62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4" name="Шестиугольник 63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5" name="Шестиугольник 64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6" name="Шестиугольник 65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7" name="Шестиугольник 66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8" name="Полилиния 67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9" name="Полилиния 68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</p:grpSp>
      <p:sp>
        <p:nvSpPr>
          <p:cNvPr id="46" name="Прямоугольник 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47" name="Прямоугольник 46"/>
          <p:cNvSpPr/>
          <p:nvPr/>
        </p:nvSpPr>
        <p:spPr bwMode="ltGray"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Рисунок 7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 hasCustomPrompt="1"/>
          </p:nvPr>
        </p:nvSpPr>
        <p:spPr>
          <a:xfrm>
            <a:off x="1195939" y="2695635"/>
            <a:ext cx="4414838" cy="3551578"/>
          </a:xfrm>
        </p:spPr>
        <p:txBody>
          <a:bodyPr rtlCol="0"/>
          <a:lstStyle>
            <a:lvl1pPr marL="68580" indent="0">
              <a:buNone/>
              <a:defRPr/>
            </a:lvl1pPr>
          </a:lstStyle>
          <a:p>
            <a:pPr rtl="0"/>
            <a:r>
              <a:rPr lang="ru-RU" dirty="0" smtClean="0"/>
              <a:t>Вставьте сюда фото продукта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 rtlCol="0"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rtlCol="0" anchor="b"/>
          <a:lstStyle>
            <a:lvl1pPr algn="l">
              <a:defRPr sz="2400"/>
            </a:lvl1pPr>
          </a:lstStyle>
          <a:p>
            <a:pPr rtl="0"/>
            <a:fld id="{28419FAA-17DD-4F7F-A463-F751B3C2560B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4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6A20C0-14E8-47C7-8A59-4ED6E3CAC36F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3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rtlCol="0" anchor="ctr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978DB3-F8E7-4A52-BF6B-E159F0626548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2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BF54D-E495-49D8-B4CE-B385E5D6CE70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8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rtlCol="0" anchor="b"/>
          <a:lstStyle>
            <a:lvl1pPr algn="l">
              <a:defRPr sz="40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rtlCol="0"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FC7465-321E-4E8D-9FA5-1766B2875416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0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88FD8-8EE4-4AFC-BD8A-002EB4ECCDEE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4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1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55D1C6-7045-4522-B973-810892650259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AE9D1B-D9F4-4FCD-872D-F02A79C2B4A6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2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2BA56C-6476-46C0-8EFF-A1696970112D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1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Группа 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Группа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Прямоугольник 83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5" name="Прямоугольник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6" name="Прямоугольник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3" name="Группа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Прямоугольник 80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2" name="Прямоугольник 81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3" name="Прямоугольник 82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4" name="Группа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Прямоугольник 77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79" name="Прямоугольник 78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0" name="Прямоугольник 79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sp>
            <p:nvSpPr>
              <p:cNvPr id="75" name="Прямоугольник 74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</p:grpSp>
        <p:sp>
          <p:nvSpPr>
            <p:cNvPr id="47" name="Полилиния 46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8" name="Полилиния 47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9" name="Полилиния 48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0" name="Полилиния 49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1" name="Полилиния 50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2" name="Шестиугольник 51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3" name="Шестиугольник 52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4" name="Шестиугольник 53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5" name="Шестиугольник 54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6" name="Шестиугольник 55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9" name="Полилиния 58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0" name="Шестиугольник 59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2" name="Шестиугольник 61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3" name="Шестиугольник 62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4" name="Шестиугольник 63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5" name="Шестиугольник 64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6" name="Шестиугольник 65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7" name="Шестиугольник 66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8" name="Шестиугольник 67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9" name="Шестиугольник 68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0" name="Полилиния 69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1" name="Полилиния 70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</p:grpSp>
      <p:sp>
        <p:nvSpPr>
          <p:cNvPr id="46" name="Прямоугольник 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57" name="Прямоугольник 56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 rtlCol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EBFE44-39CB-4D4F-BFC1-B5E1F8305923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9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 bwMode="invGray"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Группа 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Группа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Прямоугольник 86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8" name="Прямоугольник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9" name="Прямоугольник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6" name="Группа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Прямоугольник 83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5" name="Прямоугольник 84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77" name="Группа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Прямоугольник 80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2" name="Прямоугольник 81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83" name="Прямоугольник 82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sp>
            <p:nvSpPr>
              <p:cNvPr id="78" name="Прямоугольник 77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</p:grpSp>
        <p:sp>
          <p:nvSpPr>
            <p:cNvPr id="46" name="Полилиния 45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7" name="Полилиния 46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8" name="Полилиния 47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9" name="Полилиния 48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0" name="Полилиния 49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1" name="Шестиугольник 50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2" name="Шестиугольник 51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0" name="Шестиугольник 59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1" name="Шестиугольник 60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2" name="Шестиугольник 61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3" name="Полилиния 62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4" name="Шестиугольник 63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5" name="Шестиугольник 64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6" name="Шестиугольник 65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7" name="Шестиугольник 66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8" name="Шестиугольник 67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9" name="Шестиугольник 68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0" name="Шестиугольник 69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1" name="Шестиугольник 70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2" name="Шестиугольник 71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3" name="Полилиния 72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74" name="Полилиния 73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</p:grpSp>
      <p:sp>
        <p:nvSpPr>
          <p:cNvPr id="94" name="Прямоугольник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01" name="Прямоугольник 100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 rtlCol="0"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B2AE89-4E72-46C6-90DA-4EE731B2E314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1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 41"/>
          <p:cNvGrpSpPr/>
          <p:nvPr/>
        </p:nvGrpSpPr>
        <p:grpSpPr bwMode="invGray">
          <a:xfrm>
            <a:off x="-506608" y="0"/>
            <a:ext cx="13243109" cy="6858000"/>
            <a:chOff x="-382404" y="0"/>
            <a:chExt cx="9932332" cy="6858000"/>
          </a:xfrm>
        </p:grpSpPr>
        <p:grpSp>
          <p:nvGrpSpPr>
            <p:cNvPr id="43" name="Группа 44"/>
            <p:cNvGrpSpPr/>
            <p:nvPr/>
          </p:nvGrpSpPr>
          <p:grpSpPr bwMode="invGray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Группа 4"/>
              <p:cNvGrpSpPr/>
              <p:nvPr/>
            </p:nvGrpSpPr>
            <p:grpSpPr bwMode="invGray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Прямоугольник 112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4" name="Прямоугольник 2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5" name="Прямоугольник 3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102" name="Группа 5"/>
              <p:cNvGrpSpPr/>
              <p:nvPr/>
            </p:nvGrpSpPr>
            <p:grpSpPr bwMode="invGray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Прямоугольник 109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1" name="Прямоугольник 110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12" name="Прямоугольник 111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grpSp>
            <p:nvGrpSpPr>
              <p:cNvPr id="103" name="Группа 9"/>
              <p:cNvGrpSpPr/>
              <p:nvPr/>
            </p:nvGrpSpPr>
            <p:grpSpPr bwMode="invGray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Прямоугольник 106"/>
                <p:cNvSpPr/>
                <p:nvPr/>
              </p:nvSpPr>
              <p:spPr bwMode="invGray"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08" name="Прямоугольник 107"/>
                <p:cNvSpPr/>
                <p:nvPr/>
              </p:nvSpPr>
              <p:spPr bwMode="invGray"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  <p:sp>
              <p:nvSpPr>
                <p:cNvPr id="109" name="Прямоугольник 108"/>
                <p:cNvSpPr/>
                <p:nvPr/>
              </p:nvSpPr>
              <p:spPr bwMode="invGray"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ru-RU" sz="1800" dirty="0"/>
                </a:p>
              </p:txBody>
            </p:sp>
          </p:grpSp>
          <p:sp>
            <p:nvSpPr>
              <p:cNvPr id="104" name="Прямоугольник 103"/>
              <p:cNvSpPr/>
              <p:nvPr/>
            </p:nvSpPr>
            <p:spPr bwMode="invGray"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105" name="Прямоугольник 104"/>
              <p:cNvSpPr/>
              <p:nvPr/>
            </p:nvSpPr>
            <p:spPr bwMode="invGray"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  <p:sp>
            <p:nvSpPr>
              <p:cNvPr id="106" name="Прямоугольник 105"/>
              <p:cNvSpPr/>
              <p:nvPr/>
            </p:nvSpPr>
            <p:spPr bwMode="invGray"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800" dirty="0"/>
              </a:p>
            </p:txBody>
          </p:sp>
        </p:grpSp>
        <p:sp>
          <p:nvSpPr>
            <p:cNvPr id="44" name="Полилиния 43"/>
            <p:cNvSpPr/>
            <p:nvPr/>
          </p:nvSpPr>
          <p:spPr bwMode="invGray"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5" name="Полилиния 44"/>
            <p:cNvSpPr/>
            <p:nvPr/>
          </p:nvSpPr>
          <p:spPr bwMode="invGray"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6" name="Полилиния 45"/>
            <p:cNvSpPr/>
            <p:nvPr/>
          </p:nvSpPr>
          <p:spPr bwMode="invGray"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7" name="Полилиния 46"/>
            <p:cNvSpPr/>
            <p:nvPr/>
          </p:nvSpPr>
          <p:spPr bwMode="invGray"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49" name="Полилиния 48"/>
            <p:cNvSpPr/>
            <p:nvPr/>
          </p:nvSpPr>
          <p:spPr bwMode="invGray"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0" name="Шестиугольник 49"/>
            <p:cNvSpPr/>
            <p:nvPr/>
          </p:nvSpPr>
          <p:spPr bwMode="invGray"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1" name="Шестиугольник 50"/>
            <p:cNvSpPr/>
            <p:nvPr/>
          </p:nvSpPr>
          <p:spPr bwMode="invGray"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2" name="Шестиугольник 51"/>
            <p:cNvSpPr/>
            <p:nvPr/>
          </p:nvSpPr>
          <p:spPr bwMode="invGray"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3" name="Шестиугольник 52"/>
            <p:cNvSpPr/>
            <p:nvPr/>
          </p:nvSpPr>
          <p:spPr bwMode="invGray"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4" name="Шестиугольник 53"/>
            <p:cNvSpPr/>
            <p:nvPr/>
          </p:nvSpPr>
          <p:spPr bwMode="invGray"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5" name="Полилиния 54"/>
            <p:cNvSpPr/>
            <p:nvPr/>
          </p:nvSpPr>
          <p:spPr bwMode="invGray"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6" name="Шестиугольник 55"/>
            <p:cNvSpPr/>
            <p:nvPr/>
          </p:nvSpPr>
          <p:spPr bwMode="invGray"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7" name="Шестиугольник 56"/>
            <p:cNvSpPr/>
            <p:nvPr/>
          </p:nvSpPr>
          <p:spPr bwMode="invGray"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8" name="Шестиугольник 57"/>
            <p:cNvSpPr/>
            <p:nvPr/>
          </p:nvSpPr>
          <p:spPr bwMode="invGray"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59" name="Шестиугольник 58"/>
            <p:cNvSpPr/>
            <p:nvPr/>
          </p:nvSpPr>
          <p:spPr bwMode="invGray"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60" name="Шестиугольник 59"/>
            <p:cNvSpPr/>
            <p:nvPr/>
          </p:nvSpPr>
          <p:spPr bwMode="invGray"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95" name="Шестиугольник 94"/>
            <p:cNvSpPr/>
            <p:nvPr/>
          </p:nvSpPr>
          <p:spPr bwMode="invGray"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96" name="Шестиугольник 95"/>
            <p:cNvSpPr/>
            <p:nvPr/>
          </p:nvSpPr>
          <p:spPr bwMode="invGray"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97" name="Шестиугольник 96"/>
            <p:cNvSpPr/>
            <p:nvPr/>
          </p:nvSpPr>
          <p:spPr bwMode="invGray"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98" name="Шестиугольник 97"/>
            <p:cNvSpPr/>
            <p:nvPr/>
          </p:nvSpPr>
          <p:spPr bwMode="invGray"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99" name="Полилиния 98"/>
            <p:cNvSpPr/>
            <p:nvPr/>
          </p:nvSpPr>
          <p:spPr bwMode="invGray"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  <p:sp>
          <p:nvSpPr>
            <p:cNvPr id="100" name="Полилиния 99"/>
            <p:cNvSpPr/>
            <p:nvPr/>
          </p:nvSpPr>
          <p:spPr bwMode="invGray"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800" dirty="0"/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71" name="Прямоугольник 70"/>
          <p:cNvSpPr/>
          <p:nvPr/>
        </p:nvSpPr>
        <p:spPr bwMode="ltGray"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39097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EFEFE"/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EFEFE"/>
                </a:solidFill>
              </a:defRPr>
            </a:lvl1pPr>
          </a:lstStyle>
          <a:p>
            <a:pPr rtl="0"/>
            <a:fld id="{F2BF2C41-0F02-432E-9FC9-A954D4C58EB8}" type="datetime1">
              <a:rPr lang="ru-RU" smtClean="0"/>
              <a:t>31.03.2021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55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75054" indent="-28575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892808" indent="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76000"/>
        <a:buFont typeface="Wingdings 2" pitchFamily="18" charset="2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864" userDrawn="1">
          <p15:clr>
            <a:srgbClr val="F26B43"/>
          </p15:clr>
        </p15:guide>
        <p15:guide id="3" pos="6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ru-RU" sz="4000" b="1" dirty="0" smtClean="0"/>
              <a:t>Искусство </a:t>
            </a:r>
            <a:br>
              <a:rPr lang="ru-RU" sz="4000" b="1" dirty="0" smtClean="0"/>
            </a:br>
            <a:r>
              <a:rPr lang="ru-RU" sz="4000" b="1" dirty="0" smtClean="0"/>
              <a:t>Нового царства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1154" y="4975412"/>
            <a:ext cx="4413071" cy="706298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2400" b="1" dirty="0" smtClean="0"/>
              <a:t>Урок №11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892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238" y="395652"/>
            <a:ext cx="9366325" cy="1143000"/>
          </a:xfrm>
        </p:spPr>
        <p:txBody>
          <a:bodyPr/>
          <a:lstStyle/>
          <a:p>
            <a:pPr algn="ctr"/>
            <a:r>
              <a:rPr lang="ru-RU" b="1" dirty="0" smtClean="0"/>
              <a:t>Долина царей (панорама)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2120775"/>
            <a:ext cx="10797889" cy="2639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2107" y="5342382"/>
            <a:ext cx="407355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ru-RU" dirty="0" smtClean="0"/>
              <a:t>Найдите хотя бы одну </a:t>
            </a:r>
            <a:r>
              <a:rPr lang="ru-RU" b="1" dirty="0" smtClean="0"/>
              <a:t>ПИРАМИДУ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0477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9093" y="763793"/>
            <a:ext cx="512332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 Долине царей множество гробниц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7624" y="2525358"/>
            <a:ext cx="3749488" cy="3508977"/>
          </a:xfrm>
        </p:spPr>
        <p:txBody>
          <a:bodyPr/>
          <a:lstStyle/>
          <a:p>
            <a:r>
              <a:rPr lang="ru-RU" dirty="0" smtClean="0"/>
              <a:t>Это </a:t>
            </a:r>
            <a:r>
              <a:rPr lang="ru-RU" b="1" dirty="0" smtClean="0"/>
              <a:t>ПЛАН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28" y="405122"/>
            <a:ext cx="4737003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975" y="140159"/>
            <a:ext cx="9366325" cy="1143000"/>
          </a:xfrm>
        </p:spPr>
        <p:txBody>
          <a:bodyPr/>
          <a:lstStyle/>
          <a:p>
            <a:r>
              <a:rPr lang="ru-RU" b="1" dirty="0" smtClean="0"/>
              <a:t>5. Новый тип гробницы - скальная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366" y="5681521"/>
            <a:ext cx="9625853" cy="91100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Это гробница фараона </a:t>
            </a:r>
            <a:r>
              <a:rPr lang="ru-RU" b="1" dirty="0" smtClean="0"/>
              <a:t>ТУТАНХАМОНА</a:t>
            </a:r>
            <a:r>
              <a:rPr lang="ru-RU" dirty="0" smtClean="0"/>
              <a:t>, которую археологи искали несколько лет. </a:t>
            </a:r>
            <a:r>
              <a:rPr lang="ru-RU" dirty="0"/>
              <a:t>С</a:t>
            </a:r>
            <a:r>
              <a:rPr lang="ru-RU" dirty="0" smtClean="0"/>
              <a:t>ейчас вход в нее обозначен.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8" y="1536782"/>
            <a:ext cx="5117604" cy="3411736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57" y="1395450"/>
            <a:ext cx="3971962" cy="4032448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1922929" y="3411674"/>
            <a:ext cx="2124636" cy="2269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3635" y="718381"/>
            <a:ext cx="580755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 вот планы других гробниц Долины царей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7306" y="2538806"/>
            <a:ext cx="3883959" cy="3508977"/>
          </a:xfrm>
        </p:spPr>
        <p:txBody>
          <a:bodyPr/>
          <a:lstStyle/>
          <a:p>
            <a:r>
              <a:rPr lang="ru-RU" dirty="0" smtClean="0"/>
              <a:t>Есть большие, есть поменьше.</a:t>
            </a:r>
          </a:p>
          <a:p>
            <a:r>
              <a:rPr lang="ru-RU" dirty="0" smtClean="0"/>
              <a:t>Красным обозначены </a:t>
            </a:r>
            <a:r>
              <a:rPr lang="ru-RU" b="1" dirty="0" smtClean="0"/>
              <a:t>ПОГРЕБАЛЬНЫЕ КАМЕРЫ</a:t>
            </a:r>
            <a:r>
              <a:rPr lang="ru-RU" dirty="0" smtClean="0"/>
              <a:t>, где стоит </a:t>
            </a:r>
            <a:r>
              <a:rPr lang="ru-RU" b="1" dirty="0" smtClean="0"/>
              <a:t>САРКОФАГ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http://www.monefon.narod.ru/She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1" y="428127"/>
            <a:ext cx="4445354" cy="5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0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320" y="2143770"/>
            <a:ext cx="9366325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Рассмотрим поближе знаменитые храмы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1566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12" y="288076"/>
            <a:ext cx="10919012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Напоминаю про два типа храмов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3765" y="2067379"/>
            <a:ext cx="3493994" cy="3508977"/>
          </a:xfrm>
        </p:spPr>
        <p:txBody>
          <a:bodyPr/>
          <a:lstStyle/>
          <a:p>
            <a:r>
              <a:rPr lang="ru-RU" dirty="0" smtClean="0"/>
              <a:t>1. храмы, посвященные богам;</a:t>
            </a:r>
          </a:p>
          <a:p>
            <a:r>
              <a:rPr lang="ru-RU" dirty="0" smtClean="0"/>
              <a:t>2. заупокойные храмы, связанные с почитанием умерших царей.</a:t>
            </a:r>
          </a:p>
          <a:p>
            <a:r>
              <a:rPr lang="ru-RU" dirty="0" smtClean="0"/>
              <a:t>Сначала о первых.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73" y="1624405"/>
            <a:ext cx="6648614" cy="4394926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5795682" y="2608729"/>
            <a:ext cx="2232212" cy="205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4666129" y="2810435"/>
            <a:ext cx="3361765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812" y="785617"/>
            <a:ext cx="3482788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/>
              <a:t>Карнак</a:t>
            </a:r>
            <a:r>
              <a:rPr lang="ru-RU" b="1" dirty="0" smtClean="0"/>
              <a:t> (общий вид)</a:t>
            </a:r>
            <a:endParaRPr lang="ru-RU" b="1" dirty="0"/>
          </a:p>
        </p:txBody>
      </p:sp>
      <p:pic>
        <p:nvPicPr>
          <p:cNvPr id="3" name="Picture 4" descr="http://rpp.nashaucheba.ru/pars_docs/refs/116/115053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5" y="662771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105" y="113265"/>
            <a:ext cx="9399492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Луксор (общий вид)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36905" r="-737"/>
          <a:stretch/>
        </p:blipFill>
        <p:spPr>
          <a:xfrm>
            <a:off x="1049650" y="1613647"/>
            <a:ext cx="9970402" cy="46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45107" y="569513"/>
            <a:ext cx="657561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Смысл храма </a:t>
            </a:r>
            <a:endParaRPr lang="ru-RU" sz="4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29735" y="2340260"/>
            <a:ext cx="6290982" cy="3508977"/>
          </a:xfrm>
        </p:spPr>
        <p:txBody>
          <a:bodyPr/>
          <a:lstStyle/>
          <a:p>
            <a:r>
              <a:rPr lang="ru-RU" sz="2800" dirty="0"/>
              <a:t>Египетский храм растягивается </a:t>
            </a:r>
            <a:r>
              <a:rPr lang="ru-RU" sz="2800" dirty="0" smtClean="0"/>
              <a:t>в </a:t>
            </a:r>
            <a:r>
              <a:rPr lang="ru-RU" sz="2800" dirty="0"/>
              <a:t>длину, </a:t>
            </a:r>
            <a:r>
              <a:rPr lang="ru-RU" sz="2800" dirty="0" smtClean="0"/>
              <a:t>т</a:t>
            </a:r>
            <a:r>
              <a:rPr lang="ru-RU" sz="2800" dirty="0"/>
              <a:t>. к. это </a:t>
            </a:r>
            <a:r>
              <a:rPr lang="ru-RU" sz="2800" b="1" dirty="0" smtClean="0"/>
              <a:t>ПУТЬ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  <p:pic>
        <p:nvPicPr>
          <p:cNvPr id="3" name="Объект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1" y="569513"/>
            <a:ext cx="3240360" cy="52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59906" y="645458"/>
            <a:ext cx="2743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Храм </a:t>
            </a:r>
            <a:br>
              <a:rPr lang="ru-RU" b="1" dirty="0" smtClean="0"/>
            </a:br>
            <a:r>
              <a:rPr lang="ru-RU" b="1" dirty="0" smtClean="0"/>
              <a:t>в разрезе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780929" y="2323652"/>
            <a:ext cx="2783542" cy="350897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храме </a:t>
            </a:r>
            <a:r>
              <a:rPr lang="ru-RU" b="1" dirty="0" smtClean="0"/>
              <a:t>НЕСКОЛЬКО</a:t>
            </a:r>
            <a:r>
              <a:rPr lang="ru-RU" dirty="0" smtClean="0"/>
              <a:t> помещений, каждое следующее – все более </a:t>
            </a:r>
            <a:r>
              <a:rPr lang="ru-RU" b="1" dirty="0" smtClean="0"/>
              <a:t>НИЗКОЕ</a:t>
            </a:r>
            <a:r>
              <a:rPr lang="ru-RU" dirty="0" smtClean="0"/>
              <a:t> и потаенное.          В конце – </a:t>
            </a:r>
            <a:r>
              <a:rPr lang="ru-RU" b="1" dirty="0" smtClean="0"/>
              <a:t>СВЯТИЛИЩЕ</a:t>
            </a:r>
            <a:r>
              <a:rPr lang="ru-RU" dirty="0" smtClean="0"/>
              <a:t> божества. Сюда входят только избранные.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9" y="645458"/>
            <a:ext cx="7862294" cy="586253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6858000" y="1949824"/>
            <a:ext cx="2232212" cy="2433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8528" y="8024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Периодизация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58528" y="2312894"/>
            <a:ext cx="9039460" cy="25588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sz="4000" b="1" dirty="0"/>
              <a:t>Древнее царство </a:t>
            </a:r>
            <a:r>
              <a:rPr lang="ru-RU" sz="3200" b="1" dirty="0" smtClean="0"/>
              <a:t>(28 – 23 вв. до н. э.)</a:t>
            </a:r>
          </a:p>
          <a:p>
            <a:pPr marL="68580" indent="0">
              <a:buNone/>
            </a:pPr>
            <a:r>
              <a:rPr lang="ru-RU" sz="4000" b="1" dirty="0"/>
              <a:t>Среднее царство </a:t>
            </a:r>
            <a:r>
              <a:rPr lang="ru-RU" sz="3200" b="1" dirty="0" smtClean="0"/>
              <a:t>(21 – 18 вв. до н. э.)</a:t>
            </a:r>
          </a:p>
          <a:p>
            <a:pPr marL="68580" indent="0">
              <a:buNone/>
            </a:pPr>
            <a:r>
              <a:rPr lang="ru-RU" sz="4000" b="1" dirty="0">
                <a:solidFill>
                  <a:srgbClr val="C00000"/>
                </a:solidFill>
              </a:rPr>
              <a:t>Новое царство </a:t>
            </a:r>
            <a:r>
              <a:rPr lang="ru-RU" sz="3200" b="1" dirty="0" smtClean="0">
                <a:solidFill>
                  <a:srgbClr val="C00000"/>
                </a:solidFill>
              </a:rPr>
              <a:t>(16 – 11 вв. до н. э.)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995081" y="3872753"/>
            <a:ext cx="602081" cy="578224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50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1080" y="664593"/>
            <a:ext cx="49081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Вход по аллее сфинксов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9741" y="2471570"/>
            <a:ext cx="4719918" cy="35089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5" y="395652"/>
            <a:ext cx="4937810" cy="60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79024" y="2323652"/>
            <a:ext cx="4276164" cy="3508977"/>
          </a:xfrm>
        </p:spPr>
        <p:txBody>
          <a:bodyPr/>
          <a:lstStyle/>
          <a:p>
            <a:r>
              <a:rPr lang="ru-RU" b="1" dirty="0"/>
              <a:t>ПИЛОНЫ</a:t>
            </a:r>
            <a:r>
              <a:rPr lang="ru-RU" dirty="0"/>
              <a:t> - сооружения в виде усеченной пирамиды у входа в храм</a:t>
            </a:r>
            <a:r>
              <a:rPr lang="ru-RU" dirty="0" smtClean="0"/>
              <a:t>. Их 2.</a:t>
            </a:r>
          </a:p>
          <a:p>
            <a:r>
              <a:rPr lang="ru-RU" b="1" dirty="0" smtClean="0"/>
              <a:t>ОБЕЛИСК</a:t>
            </a:r>
            <a:r>
              <a:rPr lang="ru-RU" dirty="0" smtClean="0"/>
              <a:t> – сооружение в виде луча солнца.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Пилоны Храма богов в г. Луксор (Египе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8" y="718382"/>
            <a:ext cx="5581192" cy="57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930153" y="2057400"/>
            <a:ext cx="1317812" cy="887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3926541" y="2783541"/>
            <a:ext cx="3307977" cy="2958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2554941" y="2689412"/>
            <a:ext cx="4424083" cy="15867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9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637" y="152389"/>
            <a:ext cx="9366325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Вход в Луксор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7553" y="2148840"/>
            <a:ext cx="3493994" cy="350897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древности обелиска было </a:t>
            </a:r>
            <a:r>
              <a:rPr lang="ru-RU" sz="2800" b="1" dirty="0" smtClean="0"/>
              <a:t>ДВА</a:t>
            </a:r>
            <a:r>
              <a:rPr lang="ru-RU" sz="2800" dirty="0" smtClean="0"/>
              <a:t>, а в начале 19 века второй обелиск демонтировали и увезли…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11" t="1" r="5748" b="1013"/>
          <a:stretch/>
        </p:blipFill>
        <p:spPr>
          <a:xfrm>
            <a:off x="699247" y="1692513"/>
            <a:ext cx="7059707" cy="442163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5177118" y="4531659"/>
            <a:ext cx="3092823" cy="632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8209" y="1922929"/>
            <a:ext cx="310627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Определите город, </a:t>
            </a:r>
            <a:br>
              <a:rPr lang="ru-RU" b="1" dirty="0" smtClean="0"/>
            </a:br>
            <a:r>
              <a:rPr lang="ru-RU" b="1" dirty="0" smtClean="0"/>
              <a:t>куда увезли обелиск</a:t>
            </a:r>
            <a:endParaRPr lang="ru-RU" b="1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9" y="805787"/>
            <a:ext cx="7488832" cy="5616624"/>
          </a:xfrm>
        </p:spPr>
      </p:pic>
      <p:sp>
        <p:nvSpPr>
          <p:cNvPr id="5" name="TextBox 4"/>
          <p:cNvSpPr txBox="1"/>
          <p:nvPr/>
        </p:nvSpPr>
        <p:spPr>
          <a:xfrm>
            <a:off x="8727141" y="4642828"/>
            <a:ext cx="260840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ru-RU" dirty="0" smtClean="0"/>
              <a:t>Обелиск из Луксора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6091518" y="3065929"/>
            <a:ext cx="2635623" cy="17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012" y="476336"/>
            <a:ext cx="1086298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Определите город, где находятся ДВА настоящих сфинкса из Древнего Египта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16154" y="2377440"/>
            <a:ext cx="3278842" cy="3508977"/>
          </a:xfrm>
        </p:spPr>
        <p:txBody>
          <a:bodyPr/>
          <a:lstStyle/>
          <a:p>
            <a:r>
              <a:rPr lang="ru-RU" dirty="0" smtClean="0"/>
              <a:t>В начале 19 века </a:t>
            </a:r>
            <a:r>
              <a:rPr lang="ru-RU" b="1" dirty="0" smtClean="0"/>
              <a:t>МОДА</a:t>
            </a:r>
            <a:r>
              <a:rPr lang="ru-RU" dirty="0" smtClean="0"/>
              <a:t> на египетские древности охватила страны </a:t>
            </a:r>
            <a:r>
              <a:rPr lang="ru-RU" b="1" dirty="0" smtClean="0"/>
              <a:t>ЕВРОПЫ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0" y="1721223"/>
            <a:ext cx="7222062" cy="46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Были и мифы Петербурга - Страница 3 : Города, в которых мы жив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27" y="1388008"/>
            <a:ext cx="5489147" cy="44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768" r="15233" b="224"/>
          <a:stretch/>
        </p:blipFill>
        <p:spPr>
          <a:xfrm>
            <a:off x="766411" y="1131761"/>
            <a:ext cx="4921623" cy="45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967" y="1148688"/>
            <a:ext cx="6157630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 err="1"/>
              <a:t>Коло́сс</a:t>
            </a:r>
            <a:r>
              <a:rPr lang="ru-RU" b="1" dirty="0"/>
              <a:t> </a:t>
            </a:r>
            <a:r>
              <a:rPr lang="ru-RU" b="1" dirty="0" smtClean="0"/>
              <a:t>– статуя огромных размеров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575" y="5755342"/>
            <a:ext cx="4233582" cy="521041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Колосс </a:t>
            </a:r>
            <a:r>
              <a:rPr lang="ru-RU" dirty="0" err="1" smtClean="0"/>
              <a:t>Рамзеса</a:t>
            </a:r>
            <a:r>
              <a:rPr lang="ru-RU" dirty="0" smtClean="0"/>
              <a:t> </a:t>
            </a:r>
            <a:r>
              <a:rPr lang="en-US" dirty="0" smtClean="0"/>
              <a:t>II</a:t>
            </a:r>
            <a:endParaRPr lang="ru-RU" dirty="0"/>
          </a:p>
        </p:txBody>
      </p:sp>
      <p:pic>
        <p:nvPicPr>
          <p:cNvPr id="4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3" y="413792"/>
            <a:ext cx="3539679" cy="60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24" y="524435"/>
            <a:ext cx="8795304" cy="58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975" y="164517"/>
            <a:ext cx="9366325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Гипостильный зал в </a:t>
            </a:r>
            <a:r>
              <a:rPr lang="ru-RU" sz="4800" b="1" dirty="0" err="1" smtClean="0"/>
              <a:t>Карнаке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0" y="2059089"/>
            <a:ext cx="3321424" cy="350897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Так называется </a:t>
            </a:r>
            <a:r>
              <a:rPr lang="ru-RU" b="1" dirty="0" smtClean="0"/>
              <a:t>зал</a:t>
            </a:r>
            <a:r>
              <a:rPr lang="ru-RU" dirty="0" smtClean="0"/>
              <a:t>, </a:t>
            </a:r>
            <a:r>
              <a:rPr lang="ru-RU" b="1" dirty="0" smtClean="0"/>
              <a:t>поддерживаемый колоннами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Это </a:t>
            </a:r>
            <a:r>
              <a:rPr lang="ru-RU" dirty="0"/>
              <a:t>р</a:t>
            </a:r>
            <a:r>
              <a:rPr lang="ru-RU" dirty="0" smtClean="0"/>
              <a:t>еконструкция, зал не сохранился целиком.</a:t>
            </a:r>
          </a:p>
          <a:p>
            <a:r>
              <a:rPr lang="ru-RU" dirty="0" smtClean="0"/>
              <a:t>Колонны </a:t>
            </a:r>
            <a:r>
              <a:rPr lang="ru-RU" b="1" dirty="0" smtClean="0"/>
              <a:t>ОЧЕНЬ</a:t>
            </a:r>
            <a:r>
              <a:rPr lang="ru-RU" dirty="0" smtClean="0"/>
              <a:t> большие, обратите внимание на людей.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05" y="1646610"/>
            <a:ext cx="7450766" cy="406499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652682" y="5096435"/>
            <a:ext cx="3939989" cy="37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9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9812" y="825958"/>
            <a:ext cx="525779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Это не самая большая колонна</a:t>
            </a:r>
            <a:endParaRPr lang="ru-RU" b="1" dirty="0"/>
          </a:p>
        </p:txBody>
      </p:sp>
      <p:pic>
        <p:nvPicPr>
          <p:cNvPr id="4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2" y="435042"/>
            <a:ext cx="4478691" cy="59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7193" y="1718534"/>
            <a:ext cx="9390977" cy="3508977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/>
              <a:t>НОВОЕ ЦАРСТВО</a:t>
            </a:r>
            <a:r>
              <a:rPr lang="ru-RU" sz="3200" dirty="0"/>
              <a:t> — эпоха </a:t>
            </a:r>
            <a:r>
              <a:rPr lang="ru-RU" sz="3200" b="1" dirty="0" smtClean="0"/>
              <a:t>НАИВЫСШЕГО</a:t>
            </a:r>
            <a:r>
              <a:rPr lang="ru-RU" sz="3200" dirty="0" smtClean="0"/>
              <a:t> </a:t>
            </a:r>
            <a:r>
              <a:rPr lang="ru-RU" sz="3200" dirty="0"/>
              <a:t>расцвета Древнего </a:t>
            </a:r>
            <a:r>
              <a:rPr lang="ru-RU" sz="3200" dirty="0" smtClean="0"/>
              <a:t>Египта.</a:t>
            </a:r>
            <a:endParaRPr lang="ru-RU" sz="3200" dirty="0"/>
          </a:p>
          <a:p>
            <a:r>
              <a:rPr lang="ru-RU" sz="3200" b="1" dirty="0" smtClean="0"/>
              <a:t>НОВОЕ ЦАРСТВО</a:t>
            </a:r>
            <a:r>
              <a:rPr lang="ru-RU" sz="3200" dirty="0"/>
              <a:t> — период правления трех знаменитых </a:t>
            </a:r>
            <a:r>
              <a:rPr lang="ru-RU" sz="3200" b="1" dirty="0" smtClean="0"/>
              <a:t>ДИНАСТИЙ</a:t>
            </a:r>
            <a:r>
              <a:rPr lang="ru-RU" sz="3200" dirty="0" smtClean="0"/>
              <a:t> фараонов</a:t>
            </a:r>
            <a:r>
              <a:rPr lang="ru-RU" sz="3200" dirty="0"/>
              <a:t> — XVIII, XIX, </a:t>
            </a:r>
            <a:r>
              <a:rPr lang="ru-RU" sz="3200" dirty="0" smtClean="0"/>
              <a:t>XX.</a:t>
            </a:r>
          </a:p>
          <a:p>
            <a:r>
              <a:rPr lang="ru-RU" sz="3200" dirty="0" smtClean="0"/>
              <a:t>В этот период очень много изменений. Давайте посмотрим, что было </a:t>
            </a:r>
            <a:r>
              <a:rPr lang="ru-RU" sz="3200" b="1" dirty="0" smtClean="0"/>
              <a:t>НОВОГО</a:t>
            </a:r>
            <a:r>
              <a:rPr lang="ru-RU" sz="3200" dirty="0" smtClean="0"/>
              <a:t>.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671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248" y="242423"/>
            <a:ext cx="10932458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«Смерть на Ниле» (туристы прибыли в </a:t>
            </a:r>
            <a:r>
              <a:rPr lang="ru-RU" sz="3200" b="1" dirty="0" err="1" smtClean="0"/>
              <a:t>Карнак</a:t>
            </a:r>
            <a:r>
              <a:rPr lang="ru-RU" sz="3200" b="1" dirty="0" smtClean="0"/>
              <a:t>)</a:t>
            </a:r>
            <a:endParaRPr lang="ru-RU" sz="3200" b="1" dirty="0"/>
          </a:p>
        </p:txBody>
      </p:sp>
      <p:pic>
        <p:nvPicPr>
          <p:cNvPr id="4" name="Death on the Nile падение камня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918" y="1398457"/>
            <a:ext cx="8711118" cy="4813994"/>
          </a:xfrm>
        </p:spPr>
      </p:pic>
    </p:spTree>
    <p:extLst>
      <p:ext uri="{BB962C8B-B14F-4D97-AF65-F5344CB8AC3E}">
        <p14:creationId xmlns:p14="http://schemas.microsoft.com/office/powerpoint/2010/main" val="8805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163" y="404234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Колоссы в Абу-</a:t>
            </a:r>
            <a:r>
              <a:rPr lang="ru-RU" sz="4400" b="1" dirty="0" err="1" smtClean="0"/>
              <a:t>Симбеле</a:t>
            </a:r>
            <a:endParaRPr lang="ru-RU" sz="4400" b="1" dirty="0"/>
          </a:p>
        </p:txBody>
      </p:sp>
      <p:pic>
        <p:nvPicPr>
          <p:cNvPr id="4" name="Death on the Nile Абу- Симбел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038" y="1554163"/>
            <a:ext cx="8189912" cy="4525962"/>
          </a:xfrm>
        </p:spPr>
      </p:pic>
    </p:spTree>
    <p:extLst>
      <p:ext uri="{BB962C8B-B14F-4D97-AF65-F5344CB8AC3E}">
        <p14:creationId xmlns:p14="http://schemas.microsoft.com/office/powerpoint/2010/main" val="814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14970"/>
            <a:ext cx="9366325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Домашнее задание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323" y="2323652"/>
            <a:ext cx="9554583" cy="350897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Сделайте </a:t>
            </a:r>
            <a:r>
              <a:rPr lang="ru-RU" sz="2800" b="1" dirty="0" smtClean="0"/>
              <a:t>КОНСПЕКТ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Рассмотрите фотографии и выполните </a:t>
            </a:r>
            <a:r>
              <a:rPr lang="ru-RU" sz="2800" b="1" dirty="0" smtClean="0"/>
              <a:t>ЗАДАНИЯ</a:t>
            </a:r>
            <a:r>
              <a:rPr lang="ru-RU" sz="2800" dirty="0" smtClean="0"/>
              <a:t> – фото1, 2.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715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77518" y="348587"/>
            <a:ext cx="3079375" cy="1143000"/>
          </a:xfrm>
        </p:spPr>
        <p:txBody>
          <a:bodyPr/>
          <a:lstStyle/>
          <a:p>
            <a:pPr algn="ctr"/>
            <a:r>
              <a:rPr lang="ru-RU" b="1" dirty="0" smtClean="0"/>
              <a:t>Фото №1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10282" y="2266384"/>
            <a:ext cx="3213846" cy="3508977"/>
          </a:xfrm>
        </p:spPr>
        <p:txBody>
          <a:bodyPr/>
          <a:lstStyle/>
          <a:p>
            <a:r>
              <a:rPr lang="ru-RU" dirty="0" smtClean="0"/>
              <a:t>Назовите:</a:t>
            </a:r>
          </a:p>
          <a:p>
            <a:r>
              <a:rPr lang="ru-RU" dirty="0" smtClean="0"/>
              <a:t>1. Город</a:t>
            </a:r>
          </a:p>
          <a:p>
            <a:r>
              <a:rPr lang="ru-RU" dirty="0" smtClean="0"/>
              <a:t>2. Архитектурное сооружение</a:t>
            </a:r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7" y="792340"/>
            <a:ext cx="7488832" cy="561662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4047565" y="3600652"/>
            <a:ext cx="4464423" cy="567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2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698008" y="355310"/>
            <a:ext cx="2678204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Фото №2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19" y="1129553"/>
            <a:ext cx="7596563" cy="4994740"/>
          </a:xfrm>
          <a:prstGeom prst="rect">
            <a:avLst/>
          </a:prstGeom>
        </p:spPr>
      </p:pic>
      <p:sp>
        <p:nvSpPr>
          <p:cNvPr id="8" name="Объект 6"/>
          <p:cNvSpPr>
            <a:spLocks noGrp="1"/>
          </p:cNvSpPr>
          <p:nvPr>
            <p:ph idx="1"/>
          </p:nvPr>
        </p:nvSpPr>
        <p:spPr>
          <a:xfrm>
            <a:off x="8310282" y="2266384"/>
            <a:ext cx="3213846" cy="3508977"/>
          </a:xfrm>
        </p:spPr>
        <p:txBody>
          <a:bodyPr/>
          <a:lstStyle/>
          <a:p>
            <a:r>
              <a:rPr lang="ru-RU" dirty="0" smtClean="0"/>
              <a:t>Назовите:</a:t>
            </a:r>
          </a:p>
          <a:p>
            <a:r>
              <a:rPr lang="ru-RU" dirty="0" smtClean="0"/>
              <a:t>1. Город</a:t>
            </a:r>
          </a:p>
          <a:p>
            <a:r>
              <a:rPr lang="ru-RU" dirty="0" smtClean="0"/>
              <a:t>2. Архитектурное сооружение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190565" y="3321424"/>
            <a:ext cx="3307976" cy="30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7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449" y="2063087"/>
            <a:ext cx="9366325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6932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97" y="685799"/>
            <a:ext cx="10921028" cy="5973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1. Фивы – новая столица и резиденция фараона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4176" y="1788460"/>
            <a:ext cx="4208929" cy="4329952"/>
          </a:xfrm>
        </p:spPr>
        <p:txBody>
          <a:bodyPr/>
          <a:lstStyle/>
          <a:p>
            <a:r>
              <a:rPr lang="ru-RU" dirty="0" smtClean="0"/>
              <a:t>Становится таковой еще в </a:t>
            </a:r>
            <a:r>
              <a:rPr lang="ru-RU" b="1" dirty="0" smtClean="0"/>
              <a:t>СРЕДНЕМ</a:t>
            </a:r>
            <a:r>
              <a:rPr lang="ru-RU" dirty="0" smtClean="0"/>
              <a:t> </a:t>
            </a:r>
            <a:r>
              <a:rPr lang="ru-RU" b="1" dirty="0" smtClean="0"/>
              <a:t>ЦАРСТВЕ.</a:t>
            </a:r>
            <a:endParaRPr lang="ru-RU" b="1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4009"/>
          <a:stretch/>
        </p:blipFill>
        <p:spPr>
          <a:xfrm>
            <a:off x="927856" y="1479179"/>
            <a:ext cx="5862909" cy="4840940"/>
          </a:xfrm>
          <a:prstGeom prst="rect">
            <a:avLst/>
          </a:prstGeom>
        </p:spPr>
      </p:pic>
      <p:sp>
        <p:nvSpPr>
          <p:cNvPr id="5" name="5-конечная звезда 4"/>
          <p:cNvSpPr/>
          <p:nvPr/>
        </p:nvSpPr>
        <p:spPr>
          <a:xfrm>
            <a:off x="3173506" y="4410634"/>
            <a:ext cx="309283" cy="30928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482789" y="2420471"/>
            <a:ext cx="3832411" cy="1990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0870" y="839407"/>
            <a:ext cx="577999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2. Амон-Ра – новый бог солнца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9094" y="2339788"/>
            <a:ext cx="4760259" cy="3492841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Сначала, в древности, он был </a:t>
            </a:r>
            <a:r>
              <a:rPr lang="ru-RU" sz="2800" b="1" dirty="0" smtClean="0"/>
              <a:t>МЕСТНЫМ</a:t>
            </a:r>
            <a:r>
              <a:rPr lang="ru-RU" sz="2800" dirty="0" smtClean="0"/>
              <a:t> богом, а в период Нового царства он становится </a:t>
            </a:r>
            <a:r>
              <a:rPr lang="ru-RU" sz="2800" b="1" dirty="0" smtClean="0"/>
              <a:t>ГЛАВНЫМ</a:t>
            </a:r>
            <a:r>
              <a:rPr lang="ru-RU" sz="2800" dirty="0" smtClean="0"/>
              <a:t>.</a:t>
            </a:r>
          </a:p>
          <a:p>
            <a:r>
              <a:rPr lang="ru-RU" sz="2800" b="1" dirty="0" smtClean="0"/>
              <a:t>БАРАН</a:t>
            </a:r>
            <a:r>
              <a:rPr lang="ru-RU" sz="2800" dirty="0" smtClean="0"/>
              <a:t> – священное животное бога </a:t>
            </a:r>
            <a:r>
              <a:rPr lang="ru-RU" sz="2800" dirty="0"/>
              <a:t>Амона. Поэтому нередко бога Амона изображали с головой </a:t>
            </a:r>
            <a:r>
              <a:rPr lang="ru-RU" sz="2800" dirty="0" smtClean="0"/>
              <a:t>барана.</a:t>
            </a:r>
            <a:endParaRPr lang="ru-RU" sz="2800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5" y="684765"/>
            <a:ext cx="3672408" cy="5523303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716306" y="2716306"/>
            <a:ext cx="3603812" cy="2218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035" y="95473"/>
            <a:ext cx="10663518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Аллея </a:t>
            </a:r>
            <a:r>
              <a:rPr lang="ru-RU" sz="4400" b="1" dirty="0" err="1" smtClean="0"/>
              <a:t>бараноголовых</a:t>
            </a:r>
            <a:r>
              <a:rPr lang="ru-RU" sz="4400" b="1" dirty="0" smtClean="0"/>
              <a:t> сфинксов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772" y="1385047"/>
            <a:ext cx="7520043" cy="501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35" y="268941"/>
            <a:ext cx="10959352" cy="7990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3. Грандиозное храмовое строительство в Фивах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729" y="1438836"/>
            <a:ext cx="5528759" cy="4894729"/>
          </a:xfrm>
        </p:spPr>
        <p:txBody>
          <a:bodyPr>
            <a:normAutofit/>
          </a:bodyPr>
          <a:lstStyle/>
          <a:p>
            <a:r>
              <a:rPr lang="ru-RU" dirty="0" smtClean="0"/>
              <a:t>Культ бога Амона-Ра </a:t>
            </a:r>
            <a:r>
              <a:rPr lang="ru-RU" dirty="0"/>
              <a:t>распространился на </a:t>
            </a:r>
            <a:r>
              <a:rPr lang="ru-RU" b="1" dirty="0" smtClean="0"/>
              <a:t>ВЕСЬ</a:t>
            </a:r>
            <a:r>
              <a:rPr lang="ru-RU" dirty="0" smtClean="0"/>
              <a:t> </a:t>
            </a:r>
            <a:r>
              <a:rPr lang="ru-RU" dirty="0"/>
              <a:t>Египет, однако крупнейшие храмы в его честь продолжали </a:t>
            </a:r>
            <a:r>
              <a:rPr lang="ru-RU" dirty="0" smtClean="0"/>
              <a:t>сооружаться именно в Фивах. </a:t>
            </a:r>
          </a:p>
          <a:p>
            <a:r>
              <a:rPr lang="ru-RU" b="1" dirty="0" smtClean="0"/>
              <a:t>Аменхотеп </a:t>
            </a:r>
            <a:r>
              <a:rPr lang="en-US" b="1" dirty="0" smtClean="0"/>
              <a:t>III</a:t>
            </a:r>
            <a:r>
              <a:rPr lang="ru-RU" b="1" dirty="0" smtClean="0"/>
              <a:t> </a:t>
            </a:r>
            <a:r>
              <a:rPr lang="ru-RU" dirty="0" smtClean="0"/>
              <a:t>– фараон </a:t>
            </a:r>
            <a:r>
              <a:rPr lang="en-US" dirty="0" smtClean="0"/>
              <a:t>XVIII</a:t>
            </a:r>
            <a:r>
              <a:rPr lang="ru-RU" dirty="0" smtClean="0"/>
              <a:t> династии – развернул  </a:t>
            </a:r>
            <a:r>
              <a:rPr lang="ru-RU" b="1" dirty="0" smtClean="0"/>
              <a:t>ГРАНДИОЗНОЕ ХРАМОВОЕ СТРОИТЕЛЬСТВО. </a:t>
            </a:r>
            <a:r>
              <a:rPr lang="ru-RU" dirty="0" smtClean="0"/>
              <a:t>А последующие фараоны его продолжили.</a:t>
            </a:r>
            <a:endParaRPr lang="ru-RU" dirty="0"/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11" r="-69"/>
          <a:stretch/>
        </p:blipFill>
        <p:spPr>
          <a:xfrm>
            <a:off x="1233521" y="1223683"/>
            <a:ext cx="3957041" cy="4757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2302" y="5981178"/>
            <a:ext cx="253947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ru-RU" dirty="0" smtClean="0"/>
              <a:t>Статуя </a:t>
            </a:r>
            <a:r>
              <a:rPr lang="ru-RU" dirty="0" err="1" smtClean="0"/>
              <a:t>Амехотепа</a:t>
            </a:r>
            <a:r>
              <a:rPr lang="ru-RU" dirty="0" smtClean="0"/>
              <a:t> </a:t>
            </a:r>
            <a:r>
              <a:rPr lang="en-US" dirty="0" smtClean="0"/>
              <a:t>III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6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588" y="519887"/>
            <a:ext cx="105693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2 великих храмовых комплекса около Фив – </a:t>
            </a:r>
            <a:r>
              <a:rPr lang="ru-RU" b="1" dirty="0" err="1" smtClean="0"/>
              <a:t>Карнак</a:t>
            </a:r>
            <a:r>
              <a:rPr lang="ru-RU" b="1" dirty="0" smtClean="0"/>
              <a:t> и Луксор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0204" y="1667436"/>
            <a:ext cx="3798237" cy="4744654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Карнак</a:t>
            </a:r>
            <a:r>
              <a:rPr lang="ru-RU" dirty="0" smtClean="0"/>
              <a:t> и </a:t>
            </a:r>
            <a:r>
              <a:rPr lang="ru-RU" b="1" dirty="0" smtClean="0"/>
              <a:t>Луксор</a:t>
            </a:r>
            <a:r>
              <a:rPr lang="ru-RU" dirty="0" smtClean="0"/>
              <a:t> расположены на </a:t>
            </a:r>
            <a:r>
              <a:rPr lang="ru-RU" b="1" dirty="0" smtClean="0"/>
              <a:t>ВОСТОЧНОМ</a:t>
            </a:r>
            <a:r>
              <a:rPr lang="ru-RU" dirty="0" smtClean="0"/>
              <a:t> берегу Нила. Это храмы </a:t>
            </a:r>
            <a:r>
              <a:rPr lang="ru-RU" b="1" dirty="0" smtClean="0"/>
              <a:t>БОГУ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</a:t>
            </a:r>
            <a:r>
              <a:rPr lang="ru-RU" b="1" dirty="0" smtClean="0"/>
              <a:t>ЗАПАДНОМ</a:t>
            </a:r>
            <a:r>
              <a:rPr lang="ru-RU" dirty="0" smtClean="0"/>
              <a:t> берегу – </a:t>
            </a:r>
            <a:r>
              <a:rPr lang="ru-RU" b="1" dirty="0" smtClean="0"/>
              <a:t>ЗАУПОКОЙНЫЕ</a:t>
            </a:r>
            <a:r>
              <a:rPr lang="ru-RU" dirty="0" smtClean="0"/>
              <a:t> храмы для умерших фараонов.</a:t>
            </a:r>
          </a:p>
          <a:p>
            <a:r>
              <a:rPr lang="ru-RU" dirty="0" err="1" smtClean="0"/>
              <a:t>Карнак</a:t>
            </a:r>
            <a:r>
              <a:rPr lang="ru-RU" dirty="0" smtClean="0"/>
              <a:t> и Луксор соединяются </a:t>
            </a:r>
            <a:r>
              <a:rPr lang="ru-RU" b="1" dirty="0" smtClean="0"/>
              <a:t>АЛЛЕЕЙ СФИНКСОВ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68" y="1642702"/>
            <a:ext cx="6780636" cy="4794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3588" y="4817640"/>
            <a:ext cx="1045479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1">
            <a:spAutoFit/>
          </a:bodyPr>
          <a:lstStyle/>
          <a:p>
            <a:r>
              <a:rPr lang="ru-RU" b="1" dirty="0" err="1" smtClean="0"/>
              <a:t>Карнак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25730" y="5888989"/>
            <a:ext cx="1050288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1">
            <a:spAutoFit/>
          </a:bodyPr>
          <a:lstStyle/>
          <a:p>
            <a:r>
              <a:rPr lang="ru-RU" b="1" dirty="0" smtClean="0"/>
              <a:t>Луксор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1936376" y="5002306"/>
            <a:ext cx="220368" cy="882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442447" y="5186972"/>
            <a:ext cx="4632549" cy="805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39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616" y="416858"/>
            <a:ext cx="9366325" cy="7452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4. Новый некрополь – Долина царей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8029" y="2121945"/>
            <a:ext cx="3641912" cy="3508977"/>
          </a:xfrm>
        </p:spPr>
        <p:txBody>
          <a:bodyPr/>
          <a:lstStyle/>
          <a:p>
            <a:r>
              <a:rPr lang="ru-RU" b="1" dirty="0" smtClean="0"/>
              <a:t>НЕКРОПОЛЬ</a:t>
            </a:r>
            <a:r>
              <a:rPr lang="ru-RU" dirty="0" smtClean="0"/>
              <a:t> – город мертвых – на </a:t>
            </a:r>
            <a:r>
              <a:rPr lang="ru-RU" b="1" dirty="0" smtClean="0"/>
              <a:t>ЗАПАДНОМ</a:t>
            </a:r>
            <a:r>
              <a:rPr lang="ru-RU" dirty="0" smtClean="0"/>
              <a:t> берегу, где </a:t>
            </a:r>
            <a:r>
              <a:rPr lang="ru-RU" b="1" dirty="0" smtClean="0"/>
              <a:t>ЗАХОДИТ</a:t>
            </a:r>
            <a:r>
              <a:rPr lang="ru-RU" dirty="0" smtClean="0"/>
              <a:t> солнце, в пустыне.</a:t>
            </a:r>
          </a:p>
          <a:p>
            <a:r>
              <a:rPr lang="ru-RU" dirty="0" smtClean="0"/>
              <a:t>Здесь хоронили фараонов, членов их семьи и важных чиновников.</a:t>
            </a:r>
          </a:p>
          <a:p>
            <a:pPr marL="6858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42" y="1342783"/>
            <a:ext cx="5334000" cy="5067300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407024" y="1048871"/>
            <a:ext cx="4585447" cy="806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7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обзора продукта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6308650_TF03460543.potx" id="{F3C17406-FD97-480C-83F2-59E1FA3DEB81}" vid="{242FFB70-59ED-4020-877A-8632F1F2F418}"/>
    </a:ext>
  </a:extLst>
</a:theme>
</file>

<file path=ppt/theme/theme2.xml><?xml version="1.0" encoding="utf-8"?>
<a:theme xmlns:a="http://schemas.openxmlformats.org/drawingml/2006/main" name="Тема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обзора продукта</Template>
  <TotalTime>430</TotalTime>
  <Words>531</Words>
  <Application>Microsoft Office PowerPoint</Application>
  <PresentationFormat>Произвольный</PresentationFormat>
  <Paragraphs>79</Paragraphs>
  <Slides>35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Презентация обзора продукта</vt:lpstr>
      <vt:lpstr>Искусство  Нового царства</vt:lpstr>
      <vt:lpstr>Периодизация</vt:lpstr>
      <vt:lpstr>Презентация PowerPoint</vt:lpstr>
      <vt:lpstr>1. Фивы – новая столица и резиденция фараона</vt:lpstr>
      <vt:lpstr>2. Амон-Ра – новый бог солнца</vt:lpstr>
      <vt:lpstr>Аллея бараноголовых сфинксов</vt:lpstr>
      <vt:lpstr>3. Грандиозное храмовое строительство в Фивах</vt:lpstr>
      <vt:lpstr>2 великих храмовых комплекса около Фив – Карнак и Луксор</vt:lpstr>
      <vt:lpstr>4. Новый некрополь – Долина царей</vt:lpstr>
      <vt:lpstr>Долина царей (панорама)</vt:lpstr>
      <vt:lpstr>В Долине царей множество гробниц</vt:lpstr>
      <vt:lpstr>5. Новый тип гробницы - скальная</vt:lpstr>
      <vt:lpstr>А вот планы других гробниц Долины царей</vt:lpstr>
      <vt:lpstr>Рассмотрим поближе знаменитые храмы</vt:lpstr>
      <vt:lpstr>Напоминаю про два типа храмов</vt:lpstr>
      <vt:lpstr>Карнак (общий вид)</vt:lpstr>
      <vt:lpstr>Луксор (общий вид)</vt:lpstr>
      <vt:lpstr>Смысл храма </vt:lpstr>
      <vt:lpstr>Храм  в разрезе</vt:lpstr>
      <vt:lpstr>Вход по аллее сфинксов</vt:lpstr>
      <vt:lpstr>Презентация PowerPoint</vt:lpstr>
      <vt:lpstr>Вход в Луксор</vt:lpstr>
      <vt:lpstr>Определите город,  куда увезли обелиск</vt:lpstr>
      <vt:lpstr>Определите город, где находятся ДВА настоящих сфинкса из Древнего Египта</vt:lpstr>
      <vt:lpstr>Презентация PowerPoint</vt:lpstr>
      <vt:lpstr>Коло́сс – статуя огромных размеров</vt:lpstr>
      <vt:lpstr>Презентация PowerPoint</vt:lpstr>
      <vt:lpstr>Гипостильный зал в Карнаке</vt:lpstr>
      <vt:lpstr>Это не самая большая колонна</vt:lpstr>
      <vt:lpstr>«Смерть на Ниле» (туристы прибыли в Карнак)</vt:lpstr>
      <vt:lpstr>Колоссы в Абу-Симбеле</vt:lpstr>
      <vt:lpstr>Домашнее задание</vt:lpstr>
      <vt:lpstr>Фото №1</vt:lpstr>
      <vt:lpstr>Фото №2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Канон  в искусстве Древнего Египта</dc:title>
  <dc:creator>User</dc:creator>
  <cp:lastModifiedBy>DSHY</cp:lastModifiedBy>
  <cp:revision>50</cp:revision>
  <dcterms:created xsi:type="dcterms:W3CDTF">2020-11-19T12:11:06Z</dcterms:created>
  <dcterms:modified xsi:type="dcterms:W3CDTF">2021-03-31T07:20:37Z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