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5"/>
  </p:notesMasterIdLst>
  <p:handoutMasterIdLst>
    <p:handoutMasterId r:id="rId36"/>
  </p:handoutMasterIdLst>
  <p:sldIdLst>
    <p:sldId id="277" r:id="rId2"/>
    <p:sldId id="281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5" r:id="rId14"/>
    <p:sldId id="336" r:id="rId15"/>
    <p:sldId id="334" r:id="rId16"/>
    <p:sldId id="337" r:id="rId17"/>
    <p:sldId id="338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8" r:id="rId26"/>
    <p:sldId id="347" r:id="rId27"/>
    <p:sldId id="350" r:id="rId28"/>
    <p:sldId id="351" r:id="rId29"/>
    <p:sldId id="349" r:id="rId30"/>
    <p:sldId id="352" r:id="rId31"/>
    <p:sldId id="353" r:id="rId32"/>
    <p:sldId id="323" r:id="rId33"/>
    <p:sldId id="297" r:id="rId3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4" autoAdjust="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0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1B8FEED-3FEE-4866-B7FC-D7068D7F7017}" type="datetime1">
              <a:rPr lang="ru-RU" smtClean="0"/>
              <a:t>30.03.2021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FC9C95-8E68-4902-ADDF-74C1A65F7A95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71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603F-B8C6-40B2-A73C-6FB18F69C18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EE38-6E1B-4C20-8317-53B3923C97A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778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5402B95-7679-482D-A422-4EACFBC29533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8468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FF72A1C-BD29-4D93-B585-4FBE8D28F723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8090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FF2E62D-1665-4D59-B162-2DE5A6F04318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91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E603F-B8C6-40B2-A73C-6FB18F69C18C}" type="datetimeFigureOut">
              <a:rPr lang="ru-RU" smtClean="0"/>
              <a:t>30.03.2021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EE38-6E1B-4C20-8317-53B3923C97A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8030614-4367-4221-93B4-E934B777FC81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1000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2F5BD2F-801C-4DA8-94DB-7CA64FE6C124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5739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26B646-4C5C-451E-8746-83027F7A25BA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322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EA71558-662B-4606-8C16-034FA3BBEDCA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838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43CD2CC-BE6D-49A2-972A-1C0882E50B7C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72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FDA024-F102-4B72-AA0D-6F32724066B7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864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C6DECE-EE57-40D1-BFE5-F20B23D9A736}" type="datetime1">
              <a:rPr lang="ru-RU" noProof="0" smtClean="0"/>
              <a:t>30.03.2021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2216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7141" y="2043953"/>
            <a:ext cx="10058400" cy="151682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rtl="0"/>
            <a:r>
              <a:rPr lang="ru-RU" sz="8800" b="1" dirty="0" smtClean="0"/>
              <a:t>Искусство Византии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2976" y="4152452"/>
            <a:ext cx="9144000" cy="1655762"/>
          </a:xfrm>
        </p:spPr>
        <p:txBody>
          <a:bodyPr rtlCol="0">
            <a:noAutofit/>
          </a:bodyPr>
          <a:lstStyle/>
          <a:p>
            <a:pPr algn="ctr" rtl="0"/>
            <a:r>
              <a:rPr lang="ru-RU" sz="3600" dirty="0" smtClean="0"/>
              <a:t>Часть </a:t>
            </a:r>
            <a:r>
              <a:rPr lang="ru-RU" sz="3600" dirty="0" smtClean="0"/>
              <a:t>3 </a:t>
            </a:r>
            <a:endParaRPr lang="ru-RU" sz="3600" dirty="0" smtClean="0"/>
          </a:p>
          <a:p>
            <a:pPr algn="ctr" rtl="0"/>
            <a:r>
              <a:rPr lang="ru-RU" sz="3600" dirty="0" smtClean="0"/>
              <a:t>Урок №</a:t>
            </a:r>
            <a:r>
              <a:rPr lang="ru-RU" sz="3600" dirty="0" smtClean="0"/>
              <a:t>26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597"/>
            <a:ext cx="530262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>Заставка </a:t>
            </a:r>
            <a:br>
              <a:rPr lang="ru-RU" sz="6000" b="1" dirty="0" smtClean="0"/>
            </a:br>
            <a:r>
              <a:rPr lang="ru-RU" sz="6000" b="1" dirty="0" smtClean="0"/>
              <a:t>и инициал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3034" y="1919754"/>
            <a:ext cx="3917576" cy="4351338"/>
          </a:xfrm>
        </p:spPr>
        <p:txBody>
          <a:bodyPr/>
          <a:lstStyle/>
          <a:p>
            <a:r>
              <a:rPr lang="ru-RU" b="1" dirty="0" smtClean="0"/>
              <a:t>ЗАСТАВКА</a:t>
            </a:r>
            <a:r>
              <a:rPr lang="ru-RU" dirty="0" smtClean="0"/>
              <a:t> – </a:t>
            </a:r>
            <a:r>
              <a:rPr lang="ru-RU" dirty="0"/>
              <a:t>узор, заключенный в рамку в начале книги или главы.</a:t>
            </a:r>
          </a:p>
          <a:p>
            <a:endParaRPr lang="ru-RU" dirty="0"/>
          </a:p>
          <a:p>
            <a:r>
              <a:rPr lang="ru-RU" b="1" dirty="0" smtClean="0"/>
              <a:t>ИНИЦИАЛ</a:t>
            </a:r>
            <a:r>
              <a:rPr lang="ru-RU" dirty="0" smtClean="0"/>
              <a:t> (или </a:t>
            </a:r>
            <a:r>
              <a:rPr lang="ru-RU" b="1" dirty="0" smtClean="0"/>
              <a:t>БУКВИЦА</a:t>
            </a:r>
            <a:r>
              <a:rPr lang="ru-RU" dirty="0" smtClean="0"/>
              <a:t>) </a:t>
            </a:r>
            <a:r>
              <a:rPr lang="ru-RU" dirty="0"/>
              <a:t>- орнаментированная заглавная буква.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6" y="235079"/>
            <a:ext cx="5559969" cy="6036013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859306" y="1734671"/>
            <a:ext cx="3765176" cy="4706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711822" y="4572000"/>
            <a:ext cx="3446931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95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5306" y="266841"/>
            <a:ext cx="5275729" cy="764428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Еще примеры 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0" y="266841"/>
            <a:ext cx="4898556" cy="5757441"/>
          </a:xfrm>
          <a:prstGeom prst="rect">
            <a:avLst/>
          </a:prstGeom>
        </p:spPr>
      </p:pic>
      <p:pic>
        <p:nvPicPr>
          <p:cNvPr id="5" name="Picture 2" descr="http://images.icon-art.info/main/03500-03599/03572.jpg"/>
          <p:cNvPicPr>
            <a:picLocks noChangeAspect="1" noChangeArrowheads="1"/>
          </p:cNvPicPr>
          <p:nvPr/>
        </p:nvPicPr>
        <p:blipFill rotWithShape="1">
          <a:blip r:embed="rId3"/>
          <a:srcRect l="13961" t="1" b="-985"/>
          <a:stretch/>
        </p:blipFill>
        <p:spPr bwMode="auto">
          <a:xfrm>
            <a:off x="5392269" y="1598513"/>
            <a:ext cx="6454543" cy="3242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1782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0" y="0"/>
            <a:ext cx="10515600" cy="67029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Книжные миниатюры</a:t>
            </a:r>
            <a:endParaRPr lang="ru-RU" sz="4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0" y="797114"/>
            <a:ext cx="3983938" cy="5240616"/>
          </a:xfrm>
          <a:prstGeom prst="rect">
            <a:avLst/>
          </a:prstGeom>
        </p:spPr>
      </p:pic>
      <p:pic>
        <p:nvPicPr>
          <p:cNvPr id="5" name="Picture 2" descr="Александр Дворкин. Византия &quot; Василевс. Українська візантині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739" y="797114"/>
            <a:ext cx="4153188" cy="5240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23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48" y="192498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А теперь перейдем от маленького </a:t>
            </a:r>
            <a:br>
              <a:rPr lang="ru-RU" sz="5400" b="1" dirty="0" smtClean="0"/>
            </a:br>
            <a:r>
              <a:rPr lang="ru-RU" sz="5400" b="1" dirty="0" smtClean="0"/>
              <a:t>к большому – к византийской МОЗАИКЕ. 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8164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200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Монументальная </a:t>
            </a:r>
            <a:r>
              <a:rPr lang="ru-RU" sz="4800" b="1" dirty="0" smtClean="0"/>
              <a:t>храмовая живопись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1071" y="1690688"/>
            <a:ext cx="4549588" cy="4351338"/>
          </a:xfrm>
        </p:spPr>
        <p:txBody>
          <a:bodyPr/>
          <a:lstStyle/>
          <a:p>
            <a:r>
              <a:rPr lang="ru-RU" dirty="0"/>
              <a:t>В периоды расцвета Византийской империи </a:t>
            </a:r>
            <a:r>
              <a:rPr lang="ru-RU" b="1" dirty="0" smtClean="0"/>
              <a:t>МОЗАИКА</a:t>
            </a:r>
            <a:r>
              <a:rPr lang="ru-RU" dirty="0" smtClean="0"/>
              <a:t> стала </a:t>
            </a:r>
            <a:r>
              <a:rPr lang="ru-RU" b="1" dirty="0" smtClean="0"/>
              <a:t>ГЛАВНЫМ</a:t>
            </a:r>
            <a:r>
              <a:rPr lang="ru-RU" dirty="0" smtClean="0"/>
              <a:t> </a:t>
            </a:r>
            <a:r>
              <a:rPr lang="ru-RU" dirty="0"/>
              <a:t>элементом художественной отделки соборов, </a:t>
            </a:r>
            <a:r>
              <a:rPr lang="ru-RU" dirty="0" smtClean="0"/>
              <a:t>однако </a:t>
            </a:r>
            <a:r>
              <a:rPr lang="ru-RU" dirty="0"/>
              <a:t>позднее из-за дороговизны мозаика была вытеснена </a:t>
            </a:r>
            <a:r>
              <a:rPr lang="ru-RU" b="1" dirty="0" smtClean="0"/>
              <a:t>ФРЕСКАМИ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39" y="1476001"/>
            <a:ext cx="67072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0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1723" y="0"/>
            <a:ext cx="6109447" cy="1325563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Что такое МОЗАИКА?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4282" y="1325563"/>
            <a:ext cx="5154706" cy="422713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МОЗАИКА</a:t>
            </a:r>
            <a:r>
              <a:rPr lang="ru-RU" dirty="0" smtClean="0"/>
              <a:t> </a:t>
            </a:r>
            <a:r>
              <a:rPr lang="ru-RU" dirty="0"/>
              <a:t>– живопись из кусочков цветного стекла </a:t>
            </a:r>
            <a:r>
              <a:rPr lang="ru-RU" dirty="0" smtClean="0"/>
              <a:t>– смальты. Они прикрепляются к поверхности (стене, полу, потолку).</a:t>
            </a:r>
          </a:p>
          <a:p>
            <a:r>
              <a:rPr lang="ru-RU" b="1" dirty="0" smtClean="0"/>
              <a:t>СМАЛЬТА</a:t>
            </a:r>
            <a:r>
              <a:rPr lang="ru-RU" dirty="0" smtClean="0"/>
              <a:t> </a:t>
            </a:r>
            <a:r>
              <a:rPr lang="ru-RU" dirty="0"/>
              <a:t>– это специальное, </a:t>
            </a:r>
            <a:r>
              <a:rPr lang="ru-RU" b="1" dirty="0" smtClean="0"/>
              <a:t>НЕПРОЗРАЧНОЕ</a:t>
            </a:r>
            <a:r>
              <a:rPr lang="ru-RU" dirty="0" smtClean="0"/>
              <a:t>, </a:t>
            </a:r>
            <a:r>
              <a:rPr lang="ru-RU" dirty="0"/>
              <a:t>цветное </a:t>
            </a:r>
            <a:r>
              <a:rPr lang="ru-RU" dirty="0" smtClean="0"/>
              <a:t>стекло.</a:t>
            </a:r>
          </a:p>
          <a:p>
            <a:r>
              <a:rPr lang="ru-RU" dirty="0" smtClean="0"/>
              <a:t>Смальта будто </a:t>
            </a:r>
            <a:r>
              <a:rPr lang="ru-RU" dirty="0"/>
              <a:t>бы светится изнутри. Кроме того, каждый кубик немного отличается от других </a:t>
            </a:r>
            <a:r>
              <a:rPr lang="ru-RU" b="1" dirty="0" smtClean="0"/>
              <a:t>ОТТЕНКОМ</a:t>
            </a:r>
            <a:r>
              <a:rPr lang="ru-RU" dirty="0" smtClean="0"/>
              <a:t>. </a:t>
            </a:r>
            <a:r>
              <a:rPr lang="ru-RU" dirty="0"/>
              <a:t>Из-за этого большая поверхность, выложенная смальтой одного цвета, не выглядит уныло. </a:t>
            </a:r>
          </a:p>
        </p:txBody>
      </p:sp>
      <p:pic>
        <p:nvPicPr>
          <p:cNvPr id="4" name="Picture 2" descr="Смальта для декорирован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421" y="226067"/>
            <a:ext cx="4463172" cy="5950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73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071" y="1"/>
            <a:ext cx="10515600" cy="86061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Отправляемся в Равенну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7619" y="1409866"/>
            <a:ext cx="4000856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итальянском городе </a:t>
            </a:r>
            <a:r>
              <a:rPr lang="ru-RU" b="1" dirty="0" smtClean="0"/>
              <a:t>РАВЕННА</a:t>
            </a:r>
            <a:r>
              <a:rPr lang="ru-RU" dirty="0" smtClean="0"/>
              <a:t> находятся замечательные образцы </a:t>
            </a:r>
            <a:r>
              <a:rPr lang="ru-RU" b="1" dirty="0" smtClean="0"/>
              <a:t>РАННЕВИЗАНТИЙСКОЙ</a:t>
            </a:r>
            <a:r>
              <a:rPr lang="ru-RU" dirty="0" smtClean="0"/>
              <a:t> мозаики. Почему она здесь есть?</a:t>
            </a:r>
          </a:p>
          <a:p>
            <a:r>
              <a:rPr lang="ru-RU" dirty="0" smtClean="0"/>
              <a:t>Во времена </a:t>
            </a:r>
            <a:r>
              <a:rPr lang="ru-RU" b="1" dirty="0" smtClean="0"/>
              <a:t>ЮСТИНИАНА</a:t>
            </a:r>
            <a:r>
              <a:rPr lang="ru-RU" dirty="0" smtClean="0"/>
              <a:t> Равенна вошла в состав Византийской империи. Потом была утеряна, но мозаика в городе </a:t>
            </a:r>
            <a:r>
              <a:rPr lang="ru-RU" b="1" dirty="0" smtClean="0"/>
              <a:t>ОСТАЛАСЬ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4" y="1770183"/>
            <a:ext cx="2845861" cy="357557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b="1336"/>
          <a:stretch/>
        </p:blipFill>
        <p:spPr bwMode="auto">
          <a:xfrm>
            <a:off x="3047749" y="1725012"/>
            <a:ext cx="4814225" cy="369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1264022" y="2608729"/>
            <a:ext cx="201707" cy="2017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5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28446" y="96184"/>
            <a:ext cx="5894294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997387" y="1919755"/>
            <a:ext cx="5625353" cy="4351338"/>
          </a:xfrm>
        </p:spPr>
        <p:txBody>
          <a:bodyPr/>
          <a:lstStyle/>
          <a:p>
            <a:r>
              <a:rPr lang="ru-RU" dirty="0" smtClean="0"/>
              <a:t>Перед вами кусочек туристической карты Равенны. Сначала мы отправимся в </a:t>
            </a:r>
            <a:r>
              <a:rPr lang="ru-RU" b="1" dirty="0" smtClean="0"/>
              <a:t>Мавзолей Галлы </a:t>
            </a:r>
            <a:r>
              <a:rPr lang="ru-RU" b="1" dirty="0" err="1" smtClean="0"/>
              <a:t>Плацидии</a:t>
            </a:r>
            <a:r>
              <a:rPr lang="ru-RU" dirty="0" smtClean="0"/>
              <a:t>, а потом в </a:t>
            </a:r>
            <a:r>
              <a:rPr lang="ru-RU" b="1" dirty="0" smtClean="0"/>
              <a:t>Церковь Сан </a:t>
            </a:r>
            <a:r>
              <a:rPr lang="ru-RU" b="1" dirty="0" err="1" smtClean="0"/>
              <a:t>Витале</a:t>
            </a:r>
            <a:r>
              <a:rPr lang="ru-RU" dirty="0" smtClean="0"/>
              <a:t>. Они находятся рядом.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5" y="0"/>
            <a:ext cx="4850857" cy="676387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1788460" y="3294529"/>
            <a:ext cx="4437528" cy="10354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990165" y="3832412"/>
            <a:ext cx="6736976" cy="1358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03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Мавзолей Галлы </a:t>
            </a:r>
            <a:r>
              <a:rPr lang="ru-RU" sz="5400" b="1" dirty="0" err="1" smtClean="0"/>
              <a:t>Плацидии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61611" y="1717003"/>
            <a:ext cx="3160060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Это здание в форме креста является </a:t>
            </a:r>
            <a:r>
              <a:rPr lang="ru-RU" b="1" dirty="0" smtClean="0"/>
              <a:t>УСЫПАЛЬНИЦЕЙ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ГАЛЛА ПЛАЦИДИЯ </a:t>
            </a:r>
            <a:r>
              <a:rPr lang="ru-RU" dirty="0" smtClean="0"/>
              <a:t>– сестра римского императора </a:t>
            </a:r>
            <a:r>
              <a:rPr lang="ru-RU" dirty="0" err="1" smtClean="0"/>
              <a:t>Гонория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 сама Галла похоронена не здесь.</a:t>
            </a:r>
          </a:p>
          <a:p>
            <a:r>
              <a:rPr lang="ru-RU" dirty="0" smtClean="0"/>
              <a:t>Снаружи здание выглядит очень </a:t>
            </a:r>
            <a:r>
              <a:rPr lang="ru-RU" b="1" dirty="0" smtClean="0"/>
              <a:t>ПРОСТО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85" y="1531227"/>
            <a:ext cx="6048672" cy="4537114"/>
          </a:xfrm>
          <a:prstGeom prst="rect">
            <a:avLst/>
          </a:prstGeom>
        </p:spPr>
      </p:pic>
      <p:pic>
        <p:nvPicPr>
          <p:cNvPr id="5" name="Picture 4" descr="http://ri-kam.ru/assets/images/arhitekturnye-stili/vizantia/plan-hramov/krestovo-kupolnyj-plan-mavzoleja-gally-placid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932" y="3326565"/>
            <a:ext cx="2157781" cy="269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1545" y="6387353"/>
            <a:ext cx="122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Саркофаги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6" idx="0"/>
          </p:cNvCxnSpPr>
          <p:nvPr/>
        </p:nvCxnSpPr>
        <p:spPr>
          <a:xfrm flipV="1">
            <a:off x="7664822" y="4464424"/>
            <a:ext cx="613277" cy="1922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0"/>
          </p:cNvCxnSpPr>
          <p:nvPr/>
        </p:nvCxnSpPr>
        <p:spPr>
          <a:xfrm flipV="1">
            <a:off x="7664822" y="3799784"/>
            <a:ext cx="0" cy="2587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" idx="0"/>
          </p:cNvCxnSpPr>
          <p:nvPr/>
        </p:nvCxnSpPr>
        <p:spPr>
          <a:xfrm flipH="1" flipV="1">
            <a:off x="7051545" y="4464424"/>
            <a:ext cx="613277" cy="1922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4910" y="163419"/>
            <a:ext cx="3213848" cy="1325563"/>
          </a:xfrm>
        </p:spPr>
        <p:txBody>
          <a:bodyPr/>
          <a:lstStyle/>
          <a:p>
            <a:r>
              <a:rPr lang="ru-RU" b="1" dirty="0" smtClean="0"/>
              <a:t>А это внутри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80930" y="1825625"/>
            <a:ext cx="3027828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Внешняя красота здания так же как и красота человеческой тела, мало что значила для христианской архитектуры по сравнению с красотой </a:t>
            </a:r>
            <a:r>
              <a:rPr lang="ru-RU" b="1" dirty="0" smtClean="0"/>
              <a:t>ВНУТРЕННЕЙ, ДУХОВНОЙ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4" name="Picture 2" descr="http://peopleandcountries.com/italia/sites/default/files/mausoleo-di-galla-placidia-a23408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" y="0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4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6147174" cy="2852737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/>
              <a:t>Живопись</a:t>
            </a:r>
            <a:r>
              <a:rPr lang="ru-RU" sz="6600" b="1" dirty="0" smtClean="0"/>
              <a:t> </a:t>
            </a:r>
            <a:r>
              <a:rPr lang="ru-RU" sz="6600" b="1" dirty="0" smtClean="0"/>
              <a:t>Византии</a:t>
            </a:r>
            <a:endParaRPr lang="ru-RU" sz="6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366" y="0"/>
            <a:ext cx="4482633" cy="688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0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7824" y="0"/>
            <a:ext cx="3382053" cy="1325563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Мозаика </a:t>
            </a:r>
            <a:br>
              <a:rPr lang="ru-RU" sz="4800" b="1" dirty="0" smtClean="0"/>
            </a:br>
            <a:r>
              <a:rPr lang="ru-RU" sz="4800" b="1" dirty="0" smtClean="0"/>
              <a:t>в куполе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0318" y="1425388"/>
            <a:ext cx="4007223" cy="5190565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центре свода - крест со звездами на ярко-синем небе, как символ </a:t>
            </a:r>
            <a:r>
              <a:rPr lang="ru-RU" b="1" dirty="0" smtClean="0"/>
              <a:t>ПОБЕДЫ</a:t>
            </a:r>
            <a:r>
              <a:rPr lang="ru-RU" dirty="0" smtClean="0"/>
              <a:t> </a:t>
            </a:r>
            <a:r>
              <a:rPr lang="ru-RU" dirty="0"/>
              <a:t>над смертью.</a:t>
            </a:r>
          </a:p>
          <a:p>
            <a:r>
              <a:rPr lang="ru-RU" b="1" i="1" dirty="0" smtClean="0"/>
              <a:t>«Необычайно </a:t>
            </a:r>
            <a:r>
              <a:rPr lang="ru-RU" b="1" i="1" dirty="0"/>
              <a:t>и как-то непостижимо глубок очень тёмный синий цвет на потолке мавзолея Галлы </a:t>
            </a:r>
            <a:r>
              <a:rPr lang="ru-RU" b="1" i="1" dirty="0" err="1"/>
              <a:t>Плацидии</a:t>
            </a:r>
            <a:r>
              <a:rPr lang="ru-RU" b="1" i="1" dirty="0"/>
              <a:t>. В зависимости от игры света, проникающего сюда сквозь маленькие оконца, он изумительно и неожиданно прекрасно переливает то зеленоватыми, то лиловыми, то багряными </a:t>
            </a:r>
            <a:r>
              <a:rPr lang="ru-RU" b="1" i="1" dirty="0" smtClean="0"/>
              <a:t>оттенками».</a:t>
            </a:r>
            <a:endParaRPr lang="ru-RU" b="1" i="1" dirty="0"/>
          </a:p>
          <a:p>
            <a:r>
              <a:rPr lang="ru-RU" dirty="0"/>
              <a:t> </a:t>
            </a:r>
            <a:r>
              <a:rPr lang="ru-RU" dirty="0" smtClean="0"/>
              <a:t>Так написал русский знаток искусства  </a:t>
            </a:r>
            <a:r>
              <a:rPr lang="ru-RU" b="1" dirty="0" smtClean="0"/>
              <a:t>Павел Муратов.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7" y="418205"/>
            <a:ext cx="7492697" cy="56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2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2776" y="96184"/>
            <a:ext cx="45047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«Райский сад» – мозаика на потолке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9635" y="1771836"/>
            <a:ext cx="3931024" cy="4351338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Потолки украшены плотными растительными орнаментами, связанными с символикой райского сада.</a:t>
            </a:r>
          </a:p>
          <a:p>
            <a:r>
              <a:rPr lang="ru-RU" dirty="0" smtClean="0"/>
              <a:t>Мозаика кажется выложенной </a:t>
            </a:r>
            <a:r>
              <a:rPr lang="ru-RU" b="1" dirty="0" smtClean="0"/>
              <a:t>ДРАГОЦЕННЫМИ</a:t>
            </a:r>
            <a:r>
              <a:rPr lang="ru-RU" dirty="0" smtClean="0"/>
              <a:t> </a:t>
            </a:r>
            <a:r>
              <a:rPr lang="ru-RU" b="1" dirty="0" smtClean="0"/>
              <a:t>КАМНЯМИ</a:t>
            </a:r>
            <a:r>
              <a:rPr lang="ru-RU" dirty="0" smtClean="0"/>
              <a:t> – густо- синими </a:t>
            </a:r>
            <a:r>
              <a:rPr lang="ru-RU" dirty="0"/>
              <a:t>сапфирами, кроваво-красными рубинами, изумрудами цветами весенней травы.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6862" y="-476512"/>
            <a:ext cx="5305980" cy="718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4822" y="123078"/>
            <a:ext cx="44240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«Голуби, пьющие из источника воды </a:t>
            </a:r>
            <a:r>
              <a:rPr lang="ru-RU" b="1" dirty="0" smtClean="0"/>
              <a:t>живой»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5958" y="3237317"/>
            <a:ext cx="3538819" cy="289587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Обратите внимание на колебания воды в чаше.</a:t>
            </a:r>
          </a:p>
          <a:p>
            <a:r>
              <a:rPr lang="ru-RU" dirty="0" smtClean="0"/>
              <a:t>Кусочки смальты имеют </a:t>
            </a:r>
            <a:r>
              <a:rPr lang="ru-RU" b="1" dirty="0" smtClean="0"/>
              <a:t>РАЗНУЮ ФОРМУ</a:t>
            </a:r>
            <a:r>
              <a:rPr lang="ru-RU" dirty="0" smtClean="0"/>
              <a:t>, а то бы не получились закругления.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2" y="606955"/>
            <a:ext cx="7715519" cy="5526241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959201" y="3237317"/>
            <a:ext cx="4700705" cy="258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6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3046" y="365125"/>
            <a:ext cx="3778625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«Христос – Добрый Пастырь»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6299" y="2506662"/>
            <a:ext cx="3272118" cy="4351338"/>
          </a:xfrm>
        </p:spPr>
        <p:txBody>
          <a:bodyPr/>
          <a:lstStyle/>
          <a:p>
            <a:r>
              <a:rPr lang="ru-RU" b="1" dirty="0" smtClean="0"/>
              <a:t>ПАСТЫРЬ</a:t>
            </a:r>
            <a:r>
              <a:rPr lang="ru-RU" dirty="0" smtClean="0"/>
              <a:t> – пастух. Только понимать нужно не в буквальном смысле, а в </a:t>
            </a:r>
            <a:r>
              <a:rPr lang="ru-RU" b="1" dirty="0" smtClean="0"/>
              <a:t>ПЕРЕНОСНОМ</a:t>
            </a:r>
            <a:r>
              <a:rPr lang="ru-RU" dirty="0" smtClean="0"/>
              <a:t>: тот, кто </a:t>
            </a:r>
            <a:r>
              <a:rPr lang="ru-RU" b="1" dirty="0" smtClean="0"/>
              <a:t>ОПЕКАЕТ</a:t>
            </a:r>
            <a:r>
              <a:rPr lang="ru-RU" dirty="0" smtClean="0"/>
              <a:t> человеческие души.</a:t>
            </a:r>
            <a:endParaRPr lang="ru-RU" dirty="0"/>
          </a:p>
        </p:txBody>
      </p:sp>
      <p:pic>
        <p:nvPicPr>
          <p:cNvPr id="4" name="Picture 4" descr="http://www.ruicon.ru/images/iconografy/mozaika/0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4" y="365125"/>
            <a:ext cx="7972829" cy="56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10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0871" y="145268"/>
            <a:ext cx="6176682" cy="1325563"/>
          </a:xfrm>
        </p:spPr>
        <p:txBody>
          <a:bodyPr/>
          <a:lstStyle/>
          <a:p>
            <a:pPr algn="ctr"/>
            <a:r>
              <a:rPr lang="ru-RU" b="1" dirty="0"/>
              <a:t>Редкий тип изображения Христа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36024" y="1825625"/>
            <a:ext cx="5517776" cy="435133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Разве </a:t>
            </a:r>
            <a:r>
              <a:rPr lang="ru-RU" b="1" dirty="0" smtClean="0"/>
              <a:t>ТАКИМ</a:t>
            </a:r>
            <a:r>
              <a:rPr lang="ru-RU" dirty="0" smtClean="0"/>
              <a:t> обычно представляют взрослого Иисуса Христа?</a:t>
            </a:r>
          </a:p>
          <a:p>
            <a:r>
              <a:rPr lang="ru-RU" dirty="0" smtClean="0"/>
              <a:t>Безбородый, безусый, кудрявый, пухлый, с румянцем на всех щеках! Это очень </a:t>
            </a:r>
            <a:r>
              <a:rPr lang="ru-RU" b="1" dirty="0" smtClean="0"/>
              <a:t>НЕОБЫЧНО</a:t>
            </a:r>
            <a:r>
              <a:rPr lang="ru-RU" dirty="0" smtClean="0"/>
              <a:t>. Как-то </a:t>
            </a:r>
            <a:r>
              <a:rPr lang="ru-RU" b="1" dirty="0" smtClean="0"/>
              <a:t>ПО-АНТИЧНОМУ</a:t>
            </a:r>
            <a:r>
              <a:rPr lang="ru-RU" dirty="0" smtClean="0"/>
              <a:t>. Скорее, он похож на Орфея или Аполлона.</a:t>
            </a:r>
          </a:p>
          <a:p>
            <a:r>
              <a:rPr lang="ru-RU" dirty="0" smtClean="0"/>
              <a:t>Но мы помним: античность </a:t>
            </a:r>
            <a:r>
              <a:rPr lang="ru-RU" b="1" dirty="0" smtClean="0"/>
              <a:t>ЖИВЕТ</a:t>
            </a:r>
            <a:r>
              <a:rPr lang="ru-RU" dirty="0" smtClean="0"/>
              <a:t> в христианском искусстве. </a:t>
            </a:r>
            <a:endParaRPr lang="ru-RU" dirty="0"/>
          </a:p>
        </p:txBody>
      </p:sp>
      <p:pic>
        <p:nvPicPr>
          <p:cNvPr id="4" name="Picture 2" descr="Фигура Доброго Пастыр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8" y="145268"/>
            <a:ext cx="465615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7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28446" y="96184"/>
            <a:ext cx="5894294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А теперь сюда!</a:t>
            </a:r>
            <a:endParaRPr lang="ru-RU" sz="5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35" y="0"/>
            <a:ext cx="4850857" cy="6763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737" y="1554163"/>
            <a:ext cx="5557530" cy="4510459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1842248" y="941294"/>
            <a:ext cx="4625787" cy="4168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03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7341" y="-147918"/>
            <a:ext cx="6459071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Церковь Сан-</a:t>
            </a:r>
            <a:r>
              <a:rPr lang="ru-RU" sz="5400" b="1" dirty="0" err="1" smtClean="0"/>
              <a:t>Витале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9705" y="1325563"/>
            <a:ext cx="4894730" cy="163279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Церковь относится к постройкам </a:t>
            </a:r>
            <a:r>
              <a:rPr lang="ru-RU" b="1" dirty="0" smtClean="0"/>
              <a:t>ЦЕНТРИЧЕСКОГО ТИПА </a:t>
            </a:r>
            <a:r>
              <a:rPr lang="ru-RU" dirty="0" smtClean="0"/>
              <a:t>(с центром, как у круга). Такие тоже строились в Византии.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" y="1325563"/>
            <a:ext cx="6468533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" t="37689" r="-2234"/>
          <a:stretch/>
        </p:blipFill>
        <p:spPr>
          <a:xfrm>
            <a:off x="8160392" y="3236256"/>
            <a:ext cx="3007122" cy="2940707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9166412" y="2141958"/>
            <a:ext cx="609600" cy="2430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68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2975" y="149972"/>
            <a:ext cx="2877672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Внутри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0552" y="1825625"/>
            <a:ext cx="2223247" cy="4351338"/>
          </a:xfrm>
        </p:spPr>
        <p:txBody>
          <a:bodyPr/>
          <a:lstStyle/>
          <a:p>
            <a:r>
              <a:rPr lang="ru-RU" dirty="0" smtClean="0"/>
              <a:t>Здесь все </a:t>
            </a:r>
            <a:r>
              <a:rPr lang="ru-RU" b="1" dirty="0" smtClean="0"/>
              <a:t>ЗЕЛЕНО-ЗОЛОТОЕ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 descr="http://s1.1zoom.me/big3/318/431550-Kys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4" y="0"/>
            <a:ext cx="8635829" cy="6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9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1.staticflickr.com/7/6020/5992152545_8f4812515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00" y="0"/>
            <a:ext cx="9214048" cy="623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0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9635" y="196242"/>
            <a:ext cx="4155142" cy="1325563"/>
          </a:xfrm>
        </p:spPr>
        <p:txBody>
          <a:bodyPr/>
          <a:lstStyle/>
          <a:p>
            <a:pPr algn="ctr"/>
            <a:r>
              <a:rPr lang="ru-RU" b="1" dirty="0" smtClean="0"/>
              <a:t>Это АПСИДА (</a:t>
            </a:r>
            <a:r>
              <a:rPr lang="ru-RU" b="1" dirty="0" err="1" smtClean="0"/>
              <a:t>конха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1341" y="1879413"/>
            <a:ext cx="3859306" cy="4351338"/>
          </a:xfrm>
        </p:spPr>
        <p:txBody>
          <a:bodyPr>
            <a:normAutofit fontScale="92500" lnSpcReduction="20000"/>
          </a:bodyPr>
          <a:lstStyle/>
          <a:p>
            <a:endParaRPr lang="ru-RU" b="1" dirty="0" smtClean="0"/>
          </a:p>
          <a:p>
            <a:r>
              <a:rPr lang="ru-RU" b="1" dirty="0" smtClean="0"/>
              <a:t>АПСИДА – </a:t>
            </a:r>
            <a:r>
              <a:rPr lang="ru-RU" dirty="0" smtClean="0"/>
              <a:t>восточная, выпуклая часть храма.</a:t>
            </a:r>
          </a:p>
          <a:p>
            <a:r>
              <a:rPr lang="ru-RU" b="1" dirty="0" smtClean="0"/>
              <a:t>КОНХА</a:t>
            </a:r>
            <a:r>
              <a:rPr lang="ru-RU" dirty="0" smtClean="0"/>
              <a:t> – верхняя часть апсиды в форме полукупола. Здесь обычно бывает </a:t>
            </a:r>
            <a:r>
              <a:rPr lang="ru-RU" b="1" dirty="0" smtClean="0"/>
              <a:t>ОЧЕНЬ ВАЖНОЕ </a:t>
            </a:r>
            <a:r>
              <a:rPr lang="ru-RU" dirty="0" smtClean="0"/>
              <a:t>изображение.</a:t>
            </a:r>
          </a:p>
          <a:p>
            <a:r>
              <a:rPr lang="ru-RU" dirty="0" smtClean="0"/>
              <a:t>В данном случае – это </a:t>
            </a:r>
            <a:r>
              <a:rPr lang="ru-RU" b="1" dirty="0" smtClean="0"/>
              <a:t>ИИСУС ХРИСТОС </a:t>
            </a:r>
            <a:r>
              <a:rPr lang="ru-RU" dirty="0" smtClean="0"/>
              <a:t>с ангелами.</a:t>
            </a:r>
          </a:p>
          <a:p>
            <a:r>
              <a:rPr lang="ru-RU" dirty="0" smtClean="0"/>
              <a:t>Посмотрим поближе.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7" y="365125"/>
            <a:ext cx="7420037" cy="556502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904755" y="1048871"/>
            <a:ext cx="4539998" cy="18556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Главные формы: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1. Монументальная храмовая (мозаика, фреска</a:t>
            </a:r>
            <a:r>
              <a:rPr lang="ru-RU" sz="3600" dirty="0" smtClean="0"/>
              <a:t>).</a:t>
            </a:r>
            <a:endParaRPr lang="ru-RU" sz="3600" dirty="0"/>
          </a:p>
          <a:p>
            <a:r>
              <a:rPr lang="ru-RU" sz="3600" dirty="0"/>
              <a:t>2. </a:t>
            </a:r>
            <a:r>
              <a:rPr lang="ru-RU" sz="3600" dirty="0" smtClean="0"/>
              <a:t>Иконы.</a:t>
            </a:r>
            <a:endParaRPr lang="ru-RU" sz="3600" dirty="0"/>
          </a:p>
          <a:p>
            <a:r>
              <a:rPr lang="ru-RU" sz="3600" dirty="0"/>
              <a:t>3. Книжные </a:t>
            </a:r>
            <a:r>
              <a:rPr lang="ru-RU" sz="3600" dirty="0" smtClean="0"/>
              <a:t>миниатюры.</a:t>
            </a:r>
            <a:endParaRPr lang="ru-RU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54296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270995"/>
            <a:ext cx="5459506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Иисус Христос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7659" y="1825625"/>
            <a:ext cx="4536141" cy="4351338"/>
          </a:xfrm>
        </p:spPr>
        <p:txBody>
          <a:bodyPr/>
          <a:lstStyle/>
          <a:p>
            <a:r>
              <a:rPr lang="ru-RU" dirty="0" smtClean="0"/>
              <a:t>Опять безбородый Иисус Христос, тонкий нос, крошечный рот и </a:t>
            </a:r>
            <a:r>
              <a:rPr lang="ru-RU" b="1" dirty="0" smtClean="0"/>
              <a:t>ОГРОМНЫЕ ГЛАЗА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Голову венчает круг – </a:t>
            </a:r>
            <a:r>
              <a:rPr lang="ru-RU" b="1" dirty="0" smtClean="0"/>
              <a:t>НИМБ</a:t>
            </a:r>
            <a:r>
              <a:rPr lang="ru-RU" dirty="0" smtClean="0"/>
              <a:t> – символ святости. Внутри нимба крест. Это </a:t>
            </a:r>
            <a:r>
              <a:rPr lang="ru-RU" b="1" dirty="0" smtClean="0"/>
              <a:t>КРЕЩАТЫЙ</a:t>
            </a:r>
            <a:r>
              <a:rPr lang="ru-RU" dirty="0" smtClean="0"/>
              <a:t> нимб, который бывает только у Иисуса Христа.</a:t>
            </a:r>
            <a:endParaRPr lang="ru-RU" dirty="0"/>
          </a:p>
        </p:txBody>
      </p:sp>
      <p:pic>
        <p:nvPicPr>
          <p:cNvPr id="4" name="Picture 2" descr="http://ruicon.ru/images/arts/mosaics/4.7._Hristo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8" y="56283"/>
            <a:ext cx="608301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4612341" y="1825625"/>
            <a:ext cx="2393577" cy="2961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46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204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Сравним два образа: вроде похоже, но что-то РАЗЛИЧАЕТ их!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514" t="16512" r="9154" b="1234"/>
          <a:stretch/>
        </p:blipFill>
        <p:spPr>
          <a:xfrm>
            <a:off x="5909988" y="1730556"/>
            <a:ext cx="6210295" cy="3728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625" t="1543" r="5944" b="835"/>
          <a:stretch/>
        </p:blipFill>
        <p:spPr>
          <a:xfrm>
            <a:off x="134471" y="1730556"/>
            <a:ext cx="5807138" cy="37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9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/>
              <a:t>Домашнее задание</a:t>
            </a:r>
            <a:endParaRPr lang="ru-RU" sz="6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53235"/>
            <a:ext cx="10515600" cy="382372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1. Внимательно прочитайте и </a:t>
            </a:r>
            <a:r>
              <a:rPr lang="ru-RU" sz="3200" b="1" dirty="0" smtClean="0"/>
              <a:t>ВЫПИШИТЕ </a:t>
            </a:r>
            <a:r>
              <a:rPr lang="ru-RU" sz="3200" dirty="0" smtClean="0"/>
              <a:t>главное.</a:t>
            </a:r>
            <a:endParaRPr lang="ru-RU" sz="3200" dirty="0" smtClean="0"/>
          </a:p>
          <a:p>
            <a:r>
              <a:rPr lang="ru-RU" sz="3200" dirty="0" smtClean="0"/>
              <a:t>2</a:t>
            </a:r>
            <a:r>
              <a:rPr lang="ru-RU" sz="3200" dirty="0" smtClean="0"/>
              <a:t>. Попробуйте </a:t>
            </a:r>
            <a:r>
              <a:rPr lang="ru-RU" sz="3200" b="1" dirty="0" smtClean="0"/>
              <a:t>СРАВНИТЬ</a:t>
            </a:r>
            <a:r>
              <a:rPr lang="ru-RU" sz="3200" dirty="0" smtClean="0"/>
              <a:t> два изображения Спасителя на предыдущем слайде (не по сюжету, он, разумеется, разный, а по </a:t>
            </a:r>
            <a:r>
              <a:rPr lang="ru-RU" sz="3200" b="1" dirty="0" smtClean="0"/>
              <a:t>СРЕДСТВАМ ВЫРАЗИТЕЛЬНОСТИ</a:t>
            </a:r>
            <a:r>
              <a:rPr lang="ru-RU" sz="3200" dirty="0" smtClean="0"/>
              <a:t>): что </a:t>
            </a:r>
            <a:r>
              <a:rPr lang="ru-RU" sz="3200" b="1" dirty="0" smtClean="0"/>
              <a:t>ПОХОЖЕ</a:t>
            </a:r>
            <a:r>
              <a:rPr lang="ru-RU" sz="3200" dirty="0" smtClean="0"/>
              <a:t>, а что </a:t>
            </a:r>
            <a:r>
              <a:rPr lang="ru-RU" sz="3200" b="1" dirty="0" smtClean="0"/>
              <a:t>РАЗНОЕ</a:t>
            </a:r>
            <a:r>
              <a:rPr lang="ru-RU" sz="3200" dirty="0" smtClean="0"/>
              <a:t>?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95223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8541" y="216703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Спасибо за внимание! </a:t>
            </a:r>
            <a:br>
              <a:rPr lang="ru-RU" sz="6000" b="1" dirty="0" smtClean="0"/>
            </a:br>
            <a:r>
              <a:rPr lang="ru-RU" sz="6000" b="1" dirty="0" smtClean="0"/>
              <a:t>Продолжение следует…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5315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Начнем с КНИЖНОЙ МИНИАТЮРЫ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3764" y="1519518"/>
            <a:ext cx="3966883" cy="465744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Когда говорят </a:t>
            </a:r>
            <a:r>
              <a:rPr lang="ru-RU" b="1" dirty="0" smtClean="0"/>
              <a:t>МИНИАТЮРА</a:t>
            </a:r>
            <a:r>
              <a:rPr lang="ru-RU" dirty="0" smtClean="0"/>
              <a:t>, все представляют что-то маленькое – </a:t>
            </a:r>
            <a:r>
              <a:rPr lang="ru-RU" b="1" dirty="0" smtClean="0"/>
              <a:t>МИНИ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Но на самом деле латинское слово </a:t>
            </a:r>
            <a:r>
              <a:rPr lang="en-US" b="1" dirty="0" err="1" smtClean="0"/>
              <a:t>minium</a:t>
            </a:r>
            <a:r>
              <a:rPr lang="ru-RU" dirty="0" smtClean="0"/>
              <a:t> означает «киноварь».</a:t>
            </a:r>
          </a:p>
          <a:p>
            <a:r>
              <a:rPr lang="ru-RU" b="1" dirty="0" smtClean="0"/>
              <a:t>КИНОВАРЬ</a:t>
            </a:r>
            <a:r>
              <a:rPr lang="ru-RU" dirty="0" smtClean="0"/>
              <a:t> – это красная краска, для получения которой нужно растолочь в порошок красный минерал. </a:t>
            </a:r>
          </a:p>
          <a:p>
            <a:r>
              <a:rPr lang="ru-RU" dirty="0" smtClean="0"/>
              <a:t>Эта краска часто использовалась в книгах.</a:t>
            </a:r>
            <a:endParaRPr lang="ru-RU" dirty="0"/>
          </a:p>
        </p:txBody>
      </p:sp>
      <p:pic>
        <p:nvPicPr>
          <p:cNvPr id="4" name="Picture 2" descr="http://www.pulangkerja.com/wp-content/uploads/Cinna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39" y="2156736"/>
            <a:ext cx="3315737" cy="30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britishlibrary.typepad.co.uk/.a/6a00d8341c464853ef01a51168d210970c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34" y="2205865"/>
            <a:ext cx="3722372" cy="290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1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818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Из чего делали книги в средние века?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7964" y="1585403"/>
            <a:ext cx="4818529" cy="4351338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ПЕРГАМЕН-</a:t>
            </a:r>
            <a:r>
              <a:rPr lang="ru-RU" dirty="0" smtClean="0"/>
              <a:t> </a:t>
            </a:r>
            <a:r>
              <a:rPr lang="ru-RU" dirty="0"/>
              <a:t>материал для письма из кожи </a:t>
            </a:r>
            <a:r>
              <a:rPr lang="ru-RU" dirty="0" smtClean="0"/>
              <a:t>животных.</a:t>
            </a:r>
          </a:p>
          <a:p>
            <a:r>
              <a:rPr lang="ru-RU" b="1" dirty="0" smtClean="0"/>
              <a:t>ПЕРГАМ</a:t>
            </a:r>
            <a:r>
              <a:rPr lang="ru-RU" dirty="0" smtClean="0"/>
              <a:t> </a:t>
            </a:r>
            <a:r>
              <a:rPr lang="ru-RU" dirty="0"/>
              <a:t>– город в Малой </a:t>
            </a:r>
            <a:r>
              <a:rPr lang="ru-RU" dirty="0" smtClean="0"/>
              <a:t>Азии, где была </a:t>
            </a:r>
            <a:r>
              <a:rPr lang="ru-RU" b="1" dirty="0" smtClean="0"/>
              <a:t>БИБЛИОТЕКА</a:t>
            </a:r>
            <a:r>
              <a:rPr lang="ru-RU" dirty="0" smtClean="0"/>
              <a:t>, соперничавшая с Александрийской. Александрия – это Египет, где есть </a:t>
            </a:r>
            <a:r>
              <a:rPr lang="ru-RU" b="1" dirty="0" smtClean="0"/>
              <a:t>ПАПИРУС</a:t>
            </a:r>
            <a:r>
              <a:rPr lang="ru-RU" dirty="0" smtClean="0"/>
              <a:t>, а в Пергаме его нет. </a:t>
            </a:r>
            <a:r>
              <a:rPr lang="ru-RU" b="1" dirty="0" smtClean="0"/>
              <a:t>ЧТО ЖЕ ДЕЛАТЬ</a:t>
            </a:r>
            <a:r>
              <a:rPr lang="ru-RU" dirty="0" smtClean="0"/>
              <a:t>?</a:t>
            </a:r>
            <a:endParaRPr lang="ru-RU" dirty="0"/>
          </a:p>
          <a:p>
            <a:r>
              <a:rPr lang="ru-RU" dirty="0"/>
              <a:t>Легендарным изобретателем </a:t>
            </a:r>
            <a:r>
              <a:rPr lang="ru-RU" dirty="0" smtClean="0"/>
              <a:t>пергамена </a:t>
            </a:r>
            <a:r>
              <a:rPr lang="ru-RU" dirty="0"/>
              <a:t>считается царь Пергама </a:t>
            </a:r>
            <a:r>
              <a:rPr lang="ru-RU" b="1" dirty="0" smtClean="0"/>
              <a:t>ЭВМЕН </a:t>
            </a:r>
            <a:r>
              <a:rPr lang="ru-RU" b="1" dirty="0"/>
              <a:t>II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ru-RU" dirty="0"/>
              <a:t>2 век до н. э.).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5" y="968189"/>
            <a:ext cx="345228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s://upload.wikimedia.org/wikipedia/commons/thumb/f/f1/Permennter-1568.png/640px-Permennter-156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0495" y="1270735"/>
            <a:ext cx="3154739" cy="4066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56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760"/>
            <a:ext cx="10515600" cy="85855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/>
              <a:t>Книги были очень ДОРОГИЕ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0" y="1825625"/>
            <a:ext cx="4495800" cy="4351338"/>
          </a:xfrm>
        </p:spPr>
        <p:txBody>
          <a:bodyPr/>
          <a:lstStyle/>
          <a:p>
            <a:r>
              <a:rPr lang="ru-RU" dirty="0" smtClean="0"/>
              <a:t>И не только потому, что их писали от руки, а потому, что для производства одной книги требовалась кожа коз, овец, телят.</a:t>
            </a:r>
          </a:p>
          <a:p>
            <a:r>
              <a:rPr lang="ru-RU" dirty="0" smtClean="0"/>
              <a:t>Очень долгой и тщательной была ее предварительная </a:t>
            </a:r>
            <a:r>
              <a:rPr lang="ru-RU" b="1" dirty="0" smtClean="0"/>
              <a:t>ОБРАБОТКА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1" y="1349246"/>
            <a:ext cx="5718544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5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3775" y="0"/>
            <a:ext cx="4442012" cy="1325563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Палимпсест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0694" y="1556684"/>
            <a:ext cx="4173069" cy="43513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Часто книги использовались  </a:t>
            </a:r>
            <a:r>
              <a:rPr lang="ru-RU" b="1" dirty="0" smtClean="0"/>
              <a:t>ПОВТОРНО</a:t>
            </a:r>
            <a:r>
              <a:rPr lang="ru-RU" dirty="0" smtClean="0"/>
              <a:t>, для </a:t>
            </a:r>
            <a:r>
              <a:rPr lang="ru-RU" dirty="0"/>
              <a:t>этого </a:t>
            </a:r>
            <a:r>
              <a:rPr lang="ru-RU" dirty="0" smtClean="0"/>
              <a:t>изначальные пергаментные рукописи </a:t>
            </a:r>
            <a:r>
              <a:rPr lang="ru-RU" dirty="0"/>
              <a:t>были </a:t>
            </a:r>
            <a:r>
              <a:rPr lang="ru-RU" b="1" dirty="0" smtClean="0"/>
              <a:t>СОСКОБЛЕНЫ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смыты, а затем писали </a:t>
            </a:r>
            <a:r>
              <a:rPr lang="ru-RU" b="1" dirty="0" smtClean="0"/>
              <a:t>НОВЫЙ</a:t>
            </a:r>
            <a:r>
              <a:rPr lang="ru-RU" dirty="0" smtClean="0"/>
              <a:t> текст. Но </a:t>
            </a:r>
            <a:r>
              <a:rPr lang="ru-RU" dirty="0"/>
              <a:t>первоначальный текст можно прочесть и </a:t>
            </a:r>
            <a:r>
              <a:rPr lang="ru-RU" dirty="0" smtClean="0"/>
              <a:t>сейчас: он просвечивает.</a:t>
            </a:r>
          </a:p>
          <a:p>
            <a:r>
              <a:rPr lang="ru-RU" b="1" dirty="0" smtClean="0"/>
              <a:t>ПАЛИМПСЕСТ</a:t>
            </a:r>
            <a:r>
              <a:rPr lang="ru-RU" dirty="0" smtClean="0"/>
              <a:t> – это переработанный пергамен.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5" y="1556684"/>
            <a:ext cx="6967853" cy="387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1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СКРИПТОРИЙ </a:t>
            </a:r>
            <a:r>
              <a:rPr lang="ru-RU" b="1" dirty="0"/>
              <a:t>- мастерская по переписке рукописей, преимущественно в монастырях.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26" y="1627116"/>
            <a:ext cx="5202371" cy="43702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7116"/>
            <a:ext cx="5642932" cy="437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94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9647" y="1718049"/>
            <a:ext cx="3648635" cy="4351338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</a:t>
            </a:r>
            <a:r>
              <a:rPr lang="ru-RU" dirty="0" smtClean="0"/>
              <a:t>От </a:t>
            </a:r>
            <a:r>
              <a:rPr lang="ru-RU" dirty="0"/>
              <a:t>лат. </a:t>
            </a:r>
            <a:r>
              <a:rPr lang="ru-RU" dirty="0" err="1"/>
              <a:t>illumino</a:t>
            </a:r>
            <a:r>
              <a:rPr lang="ru-RU" dirty="0"/>
              <a:t> </a:t>
            </a:r>
            <a:r>
              <a:rPr lang="ru-RU" dirty="0" smtClean="0"/>
              <a:t>– «освещаю</a:t>
            </a:r>
            <a:r>
              <a:rPr lang="ru-RU" dirty="0"/>
              <a:t>, делаю ярким, </a:t>
            </a:r>
            <a:r>
              <a:rPr lang="ru-RU" dirty="0" smtClean="0"/>
              <a:t>украшаю».</a:t>
            </a:r>
            <a:endParaRPr lang="ru-RU" dirty="0"/>
          </a:p>
          <a:p>
            <a:r>
              <a:rPr lang="ru-RU" dirty="0" smtClean="0"/>
              <a:t>Обычно </a:t>
            </a:r>
            <a:r>
              <a:rPr lang="ru-RU" dirty="0"/>
              <a:t>при </a:t>
            </a:r>
            <a:r>
              <a:rPr lang="ru-RU" dirty="0" err="1"/>
              <a:t>иллюминировании</a:t>
            </a:r>
            <a:r>
              <a:rPr lang="ru-RU" dirty="0"/>
              <a:t> книги миниатюры и бордюры делали </a:t>
            </a:r>
            <a:r>
              <a:rPr lang="ru-RU" b="1" dirty="0" smtClean="0"/>
              <a:t>РАЗНЫЕ</a:t>
            </a:r>
            <a:r>
              <a:rPr lang="ru-RU" dirty="0" smtClean="0"/>
              <a:t> мастера в </a:t>
            </a:r>
            <a:r>
              <a:rPr lang="ru-RU" dirty="0"/>
              <a:t>разных мастерских – иллюминатора и миниатюриста.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42682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ИЛЛЮМИНИРОВАНИЕ </a:t>
            </a:r>
            <a:r>
              <a:rPr lang="ru-RU" sz="4800" b="1" dirty="0" smtClean="0"/>
              <a:t>– создание иллюстраций в </a:t>
            </a:r>
            <a:r>
              <a:rPr lang="ru-RU" sz="4800" b="1" dirty="0" smtClean="0"/>
              <a:t>книге.</a:t>
            </a:r>
            <a:endParaRPr lang="ru-RU" sz="4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85" y="1504669"/>
            <a:ext cx="66675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3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1024</TotalTime>
  <Words>863</Words>
  <Application>Microsoft Office PowerPoint</Application>
  <PresentationFormat>Широкоэкранный</PresentationFormat>
  <Paragraphs>88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Office Theme</vt:lpstr>
      <vt:lpstr>Искусство Византии</vt:lpstr>
      <vt:lpstr>Живопись Византии</vt:lpstr>
      <vt:lpstr>Главные формы:</vt:lpstr>
      <vt:lpstr>Начнем с КНИЖНОЙ МИНИАТЮРЫ</vt:lpstr>
      <vt:lpstr>Из чего делали книги в средние века?</vt:lpstr>
      <vt:lpstr>Книги были очень ДОРОГИЕ</vt:lpstr>
      <vt:lpstr>Палимпсест</vt:lpstr>
      <vt:lpstr>СКРИПТОРИЙ - мастерская по переписке рукописей, преимущественно в монастырях. </vt:lpstr>
      <vt:lpstr>ИЛЛЮМИНИРОВАНИЕ – создание иллюстраций в книге.</vt:lpstr>
      <vt:lpstr>Заставка  и инициал</vt:lpstr>
      <vt:lpstr>Еще примеры </vt:lpstr>
      <vt:lpstr>Книжные миниатюры</vt:lpstr>
      <vt:lpstr>А теперь перейдем от маленького  к большому – к византийской МОЗАИКЕ. </vt:lpstr>
      <vt:lpstr>Монументальная храмовая живопись</vt:lpstr>
      <vt:lpstr>Что такое МОЗАИКА?</vt:lpstr>
      <vt:lpstr>Отправляемся в Равенну</vt:lpstr>
      <vt:lpstr>Презентация PowerPoint</vt:lpstr>
      <vt:lpstr>Мавзолей Галлы Плацидии</vt:lpstr>
      <vt:lpstr>А это внутри</vt:lpstr>
      <vt:lpstr>Мозаика  в куполе</vt:lpstr>
      <vt:lpstr>«Райский сад» – мозаика на потолке</vt:lpstr>
      <vt:lpstr>«Голуби, пьющие из источника воды живой»</vt:lpstr>
      <vt:lpstr>«Христос – Добрый Пастырь»</vt:lpstr>
      <vt:lpstr>Редкий тип изображения Христа</vt:lpstr>
      <vt:lpstr>А теперь сюда!</vt:lpstr>
      <vt:lpstr>Церковь Сан-Витале</vt:lpstr>
      <vt:lpstr>Внутри</vt:lpstr>
      <vt:lpstr>Презентация PowerPoint</vt:lpstr>
      <vt:lpstr>Это АПСИДА (конха)</vt:lpstr>
      <vt:lpstr>Иисус Христос</vt:lpstr>
      <vt:lpstr>Сравним два образа: вроде похоже, но что-то РАЗЛИЧАЕТ их!</vt:lpstr>
      <vt:lpstr>Домашнее задание</vt:lpstr>
      <vt:lpstr>Спасибо за внимание!  Продолжение следует…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Искусство Византии</dc:title>
  <dc:creator>User</dc:creator>
  <cp:lastModifiedBy>User</cp:lastModifiedBy>
  <cp:revision>72</cp:revision>
  <dcterms:created xsi:type="dcterms:W3CDTF">2021-03-01T13:28:54Z</dcterms:created>
  <dcterms:modified xsi:type="dcterms:W3CDTF">2021-03-30T13:28:17Z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